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3" r:id="rId17"/>
    <p:sldId id="271" r:id="rId18"/>
    <p:sldId id="272" r:id="rId19"/>
  </p:sldIdLst>
  <p:sldSz cx="9144000" cy="5143500" type="screen16x9"/>
  <p:notesSz cx="6858000" cy="9144000"/>
  <p:embeddedFontLst>
    <p:embeddedFont>
      <p:font typeface="Calibri" panose="020F0502020204030204" pitchFamily="34" charset="0"/>
      <p:regular r:id="rId21"/>
      <p:bold r:id="rId22"/>
      <p:italic r:id="rId23"/>
      <p:boldItalic r:id="rId24"/>
    </p:embeddedFont>
    <p:embeddedFont>
      <p:font typeface="Nunito" pitchFamily="2" charset="77"/>
      <p:regular r:id="rId25"/>
      <p:bold r:id="rId26"/>
      <p:italic r:id="rId27"/>
      <p:boldItalic r:id="rId2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527"/>
    <p:restoredTop sz="94706"/>
  </p:normalViewPr>
  <p:slideViewPr>
    <p:cSldViewPr snapToGrid="0">
      <p:cViewPr varScale="1">
        <p:scale>
          <a:sx n="129" d="100"/>
          <a:sy n="129" d="100"/>
        </p:scale>
        <p:origin x="200" y="8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g14777615731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 name="Google Shape;200;g14777615731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1477761573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7" name="Google Shape;207;g1477761573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g14777615731_0_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4" name="Google Shape;214;g14777615731_0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g14777615731_0_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1" name="Google Shape;221;g14777615731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4777615731_0_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4777615731_0_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
        <p:cNvGrpSpPr/>
        <p:nvPr/>
      </p:nvGrpSpPr>
      <p:grpSpPr>
        <a:xfrm>
          <a:off x="0" y="0"/>
          <a:ext cx="0" cy="0"/>
          <a:chOff x="0" y="0"/>
          <a:chExt cx="0" cy="0"/>
        </a:xfrm>
      </p:grpSpPr>
      <p:sp>
        <p:nvSpPr>
          <p:cNvPr id="233" name="Google Shape;233;g14777615731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14777615731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g14777615731_0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14777615731_0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14777615731_0_1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4777615731_0_1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g14774be23b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3" name="Google Shape;133;g14774be23b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14774be23b6_0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14774be23b6_0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14774be23b6_0_3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14774be23b6_0_3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14777615731_0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14777615731_0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dataset we’re working with is a csv file we retrieved from Kaggle. It has three columns, tweet_id, sentiment, and content. And 40000 rows or tweets. Each tweet is assigned 1 of 13 sentiments. We’ll be using part of the content for training and part for testing for the machine learning models.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g14774be23b6_0_3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5" name="Google Shape;165;g14774be23b6_0_3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first thing we wanted to do is to reduce the number of sentiments. We combined anger and hate, happiness and fun, and removed </a:t>
            </a:r>
            <a:r>
              <a:rPr lang="en" sz="1200">
                <a:solidFill>
                  <a:srgbClr val="212121"/>
                </a:solidFill>
                <a:highlight>
                  <a:schemeClr val="lt1"/>
                </a:highlight>
              </a:rPr>
              <a:t>‘relief’, ‘empty’, ‘enthusiasm’, and ‘boredom’. So we trimmed the sentiments from 13 down to 7. We also wanted to cap all the sentiments to a randomly selected 3000 samples maximum. The reason for this is that this way we’ll have roughly the same number of samples per sentiment. If you look at the chart on the left, which was from the original dataset, the difference in sentiments is very large and this could yield bad results from the machine learning classifier. So we’re trying to balance the classes by capping the sentiments to 3000 samples.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14777615731_0_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14777615731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After some balancing, we’ll need to do some text parsing.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g14777615731_0_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 name="Google Shape;185;g14777615731_0_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After handling the text parsing, we’re ready to put them in a counter. We counted up the number of instances of each word for each sentiment. The image on the right is an example of the counter we made. The dictionary’s keys are the 7 sentiments, and for each sentiment, there will be a counter of each word that appear in the sentiment. We then turned this counter dictionary into a dataframe so it can be better handled and used for the machine learning classifiers.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4777615731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4777615731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8600"/>
              <a:buNone/>
              <a:defRPr sz="8600">
                <a:solidFill>
                  <a:schemeClr val="dk2"/>
                </a:solidFill>
              </a:defRPr>
            </a:lvl1pPr>
            <a:lvl2pPr lvl="1" algn="ctr" rtl="0">
              <a:spcBef>
                <a:spcPts val="0"/>
              </a:spcBef>
              <a:spcAft>
                <a:spcPts val="0"/>
              </a:spcAft>
              <a:buClr>
                <a:schemeClr val="dk2"/>
              </a:buClr>
              <a:buSzPts val="8600"/>
              <a:buNone/>
              <a:defRPr sz="8600">
                <a:solidFill>
                  <a:schemeClr val="dk2"/>
                </a:solidFill>
              </a:defRPr>
            </a:lvl2pPr>
            <a:lvl3pPr lvl="2" algn="ctr" rtl="0">
              <a:spcBef>
                <a:spcPts val="0"/>
              </a:spcBef>
              <a:spcAft>
                <a:spcPts val="0"/>
              </a:spcAft>
              <a:buClr>
                <a:schemeClr val="dk2"/>
              </a:buClr>
              <a:buSzPts val="8600"/>
              <a:buNone/>
              <a:defRPr sz="8600">
                <a:solidFill>
                  <a:schemeClr val="dk2"/>
                </a:solidFill>
              </a:defRPr>
            </a:lvl3pPr>
            <a:lvl4pPr lvl="3" algn="ctr" rtl="0">
              <a:spcBef>
                <a:spcPts val="0"/>
              </a:spcBef>
              <a:spcAft>
                <a:spcPts val="0"/>
              </a:spcAft>
              <a:buClr>
                <a:schemeClr val="dk2"/>
              </a:buClr>
              <a:buSzPts val="8600"/>
              <a:buNone/>
              <a:defRPr sz="8600">
                <a:solidFill>
                  <a:schemeClr val="dk2"/>
                </a:solidFill>
              </a:defRPr>
            </a:lvl4pPr>
            <a:lvl5pPr lvl="4" algn="ctr" rtl="0">
              <a:spcBef>
                <a:spcPts val="0"/>
              </a:spcBef>
              <a:spcAft>
                <a:spcPts val="0"/>
              </a:spcAft>
              <a:buClr>
                <a:schemeClr val="dk2"/>
              </a:buClr>
              <a:buSzPts val="8600"/>
              <a:buNone/>
              <a:defRPr sz="8600">
                <a:solidFill>
                  <a:schemeClr val="dk2"/>
                </a:solidFill>
              </a:defRPr>
            </a:lvl5pPr>
            <a:lvl6pPr lvl="5" algn="ctr" rtl="0">
              <a:spcBef>
                <a:spcPts val="0"/>
              </a:spcBef>
              <a:spcAft>
                <a:spcPts val="0"/>
              </a:spcAft>
              <a:buClr>
                <a:schemeClr val="dk2"/>
              </a:buClr>
              <a:buSzPts val="8600"/>
              <a:buNone/>
              <a:defRPr sz="8600">
                <a:solidFill>
                  <a:schemeClr val="dk2"/>
                </a:solidFill>
              </a:defRPr>
            </a:lvl6pPr>
            <a:lvl7pPr lvl="6" algn="ctr" rtl="0">
              <a:spcBef>
                <a:spcPts val="0"/>
              </a:spcBef>
              <a:spcAft>
                <a:spcPts val="0"/>
              </a:spcAft>
              <a:buClr>
                <a:schemeClr val="dk2"/>
              </a:buClr>
              <a:buSzPts val="8600"/>
              <a:buNone/>
              <a:defRPr sz="8600">
                <a:solidFill>
                  <a:schemeClr val="dk2"/>
                </a:solidFill>
              </a:defRPr>
            </a:lvl7pPr>
            <a:lvl8pPr lvl="7" algn="ctr" rtl="0">
              <a:spcBef>
                <a:spcPts val="0"/>
              </a:spcBef>
              <a:spcAft>
                <a:spcPts val="0"/>
              </a:spcAft>
              <a:buClr>
                <a:schemeClr val="dk2"/>
              </a:buClr>
              <a:buSzPts val="8600"/>
              <a:buNone/>
              <a:defRPr sz="8600">
                <a:solidFill>
                  <a:schemeClr val="dk2"/>
                </a:solidFill>
              </a:defRPr>
            </a:lvl8pPr>
            <a:lvl9pPr lvl="8" algn="ctr" rtl="0">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rmAutofit/>
          </a:bodyPr>
          <a:lstStyle>
            <a:lvl1pPr marL="457200" lvl="0" indent="-311150" algn="ctr" rtl="0">
              <a:spcBef>
                <a:spcPts val="0"/>
              </a:spcBef>
              <a:spcAft>
                <a:spcPts val="0"/>
              </a:spcAft>
              <a:buSzPts val="1300"/>
              <a:buChar char="●"/>
              <a:defRPr/>
            </a:lvl1pPr>
            <a:lvl2pPr marL="914400" lvl="1" indent="-298450" algn="ctr" rtl="0">
              <a:spcBef>
                <a:spcPts val="0"/>
              </a:spcBef>
              <a:spcAft>
                <a:spcPts val="0"/>
              </a:spcAft>
              <a:buSzPts val="1100"/>
              <a:buChar char="○"/>
              <a:defRPr/>
            </a:lvl2pPr>
            <a:lvl3pPr marL="1371600" lvl="2" indent="-298450" algn="ctr" rtl="0">
              <a:spcBef>
                <a:spcPts val="0"/>
              </a:spcBef>
              <a:spcAft>
                <a:spcPts val="0"/>
              </a:spcAft>
              <a:buSzPts val="1100"/>
              <a:buChar char="■"/>
              <a:defRPr/>
            </a:lvl3pPr>
            <a:lvl4pPr marL="1828800" lvl="3" indent="-298450" algn="ctr" rtl="0">
              <a:spcBef>
                <a:spcPts val="0"/>
              </a:spcBef>
              <a:spcAft>
                <a:spcPts val="0"/>
              </a:spcAft>
              <a:buSzPts val="1100"/>
              <a:buChar char="●"/>
              <a:defRPr/>
            </a:lvl4pPr>
            <a:lvl5pPr marL="2286000" lvl="4" indent="-298450" algn="ctr" rtl="0">
              <a:spcBef>
                <a:spcPts val="0"/>
              </a:spcBef>
              <a:spcAft>
                <a:spcPts val="0"/>
              </a:spcAft>
              <a:buSzPts val="1100"/>
              <a:buChar char="○"/>
              <a:defRPr/>
            </a:lvl5pPr>
            <a:lvl6pPr marL="2743200" lvl="5" indent="-298450" algn="ctr" rtl="0">
              <a:spcBef>
                <a:spcPts val="0"/>
              </a:spcBef>
              <a:spcAft>
                <a:spcPts val="0"/>
              </a:spcAft>
              <a:buSzPts val="1100"/>
              <a:buChar char="■"/>
              <a:defRPr/>
            </a:lvl6pPr>
            <a:lvl7pPr marL="3200400" lvl="6" indent="-298450" algn="ctr" rtl="0">
              <a:spcBef>
                <a:spcPts val="0"/>
              </a:spcBef>
              <a:spcAft>
                <a:spcPts val="0"/>
              </a:spcAft>
              <a:buSzPts val="1100"/>
              <a:buChar char="●"/>
              <a:defRPr/>
            </a:lvl7pPr>
            <a:lvl8pPr marL="3657600" lvl="7" indent="-298450" algn="ctr" rtl="0">
              <a:spcBef>
                <a:spcPts val="0"/>
              </a:spcBef>
              <a:spcAft>
                <a:spcPts val="0"/>
              </a:spcAft>
              <a:buSzPts val="1100"/>
              <a:buChar char="○"/>
              <a:defRPr/>
            </a:lvl8pPr>
            <a:lvl9pPr marL="4114800" lvl="8" indent="-298450" algn="ctr" rtl="0">
              <a:spcBef>
                <a:spcPts val="0"/>
              </a:spcBef>
              <a:spcAft>
                <a:spcPts val="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rmAutofit/>
          </a:bodyPr>
          <a:lstStyle>
            <a:lvl1pPr lvl="0" algn="ctr" rtl="0">
              <a:spcBef>
                <a:spcPts val="0"/>
              </a:spcBef>
              <a:spcAft>
                <a:spcPts val="0"/>
              </a:spcAft>
              <a:buClr>
                <a:schemeClr val="dk2"/>
              </a:buClr>
              <a:buSzPts val="3200"/>
              <a:buNone/>
              <a:defRPr sz="3200">
                <a:solidFill>
                  <a:schemeClr val="dk2"/>
                </a:solidFill>
              </a:defRPr>
            </a:lvl1pPr>
            <a:lvl2pPr lvl="1" algn="ctr" rtl="0">
              <a:spcBef>
                <a:spcPts val="0"/>
              </a:spcBef>
              <a:spcAft>
                <a:spcPts val="0"/>
              </a:spcAft>
              <a:buClr>
                <a:schemeClr val="dk2"/>
              </a:buClr>
              <a:buSzPts val="3200"/>
              <a:buNone/>
              <a:defRPr sz="3200">
                <a:solidFill>
                  <a:schemeClr val="dk2"/>
                </a:solidFill>
              </a:defRPr>
            </a:lvl2pPr>
            <a:lvl3pPr lvl="2" algn="ctr" rtl="0">
              <a:spcBef>
                <a:spcPts val="0"/>
              </a:spcBef>
              <a:spcAft>
                <a:spcPts val="0"/>
              </a:spcAft>
              <a:buClr>
                <a:schemeClr val="dk2"/>
              </a:buClr>
              <a:buSzPts val="3200"/>
              <a:buNone/>
              <a:defRPr sz="3200">
                <a:solidFill>
                  <a:schemeClr val="dk2"/>
                </a:solidFill>
              </a:defRPr>
            </a:lvl3pPr>
            <a:lvl4pPr lvl="3" algn="ctr" rtl="0">
              <a:spcBef>
                <a:spcPts val="0"/>
              </a:spcBef>
              <a:spcAft>
                <a:spcPts val="0"/>
              </a:spcAft>
              <a:buClr>
                <a:schemeClr val="dk2"/>
              </a:buClr>
              <a:buSzPts val="3200"/>
              <a:buNone/>
              <a:defRPr sz="3200">
                <a:solidFill>
                  <a:schemeClr val="dk2"/>
                </a:solidFill>
              </a:defRPr>
            </a:lvl4pPr>
            <a:lvl5pPr lvl="4" algn="ctr" rtl="0">
              <a:spcBef>
                <a:spcPts val="0"/>
              </a:spcBef>
              <a:spcAft>
                <a:spcPts val="0"/>
              </a:spcAft>
              <a:buClr>
                <a:schemeClr val="dk2"/>
              </a:buClr>
              <a:buSzPts val="3200"/>
              <a:buNone/>
              <a:defRPr sz="3200">
                <a:solidFill>
                  <a:schemeClr val="dk2"/>
                </a:solidFill>
              </a:defRPr>
            </a:lvl5pPr>
            <a:lvl6pPr lvl="5" algn="ctr" rtl="0">
              <a:spcBef>
                <a:spcPts val="0"/>
              </a:spcBef>
              <a:spcAft>
                <a:spcPts val="0"/>
              </a:spcAft>
              <a:buClr>
                <a:schemeClr val="dk2"/>
              </a:buClr>
              <a:buSzPts val="3200"/>
              <a:buNone/>
              <a:defRPr sz="3200">
                <a:solidFill>
                  <a:schemeClr val="dk2"/>
                </a:solidFill>
              </a:defRPr>
            </a:lvl6pPr>
            <a:lvl7pPr lvl="6" algn="ctr" rtl="0">
              <a:spcBef>
                <a:spcPts val="0"/>
              </a:spcBef>
              <a:spcAft>
                <a:spcPts val="0"/>
              </a:spcAft>
              <a:buClr>
                <a:schemeClr val="dk2"/>
              </a:buClr>
              <a:buSzPts val="3200"/>
              <a:buNone/>
              <a:defRPr sz="3200">
                <a:solidFill>
                  <a:schemeClr val="dk2"/>
                </a:solidFill>
              </a:defRPr>
            </a:lvl7pPr>
            <a:lvl8pPr lvl="7" algn="ctr" rtl="0">
              <a:spcBef>
                <a:spcPts val="0"/>
              </a:spcBef>
              <a:spcAft>
                <a:spcPts val="0"/>
              </a:spcAft>
              <a:buClr>
                <a:schemeClr val="dk2"/>
              </a:buClr>
              <a:buSzPts val="3200"/>
              <a:buNone/>
              <a:defRPr sz="3200">
                <a:solidFill>
                  <a:schemeClr val="dk2"/>
                </a:solidFill>
              </a:defRPr>
            </a:lvl8pPr>
            <a:lvl9pPr lvl="8" algn="ctr" rtl="0">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rm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rmAutofit/>
          </a:bodyPr>
          <a:lstStyle>
            <a:lvl1pPr marL="457200" lvl="0" indent="-311150" rtl="0">
              <a:spcBef>
                <a:spcPts val="0"/>
              </a:spcBef>
              <a:spcAft>
                <a:spcPts val="0"/>
              </a:spcAft>
              <a:buSzPts val="1300"/>
              <a:buChar char="●"/>
              <a:defRPr/>
            </a:lvl1pPr>
            <a:lvl2pPr marL="914400" lvl="1" indent="-298450" rtl="0">
              <a:spcBef>
                <a:spcPts val="0"/>
              </a:spcBef>
              <a:spcAft>
                <a:spcPts val="0"/>
              </a:spcAft>
              <a:buSzPts val="1100"/>
              <a:buChar char="○"/>
              <a:defRPr/>
            </a:lvl2pPr>
            <a:lvl3pPr marL="1371600" lvl="2" indent="-298450" rtl="0">
              <a:spcBef>
                <a:spcPts val="0"/>
              </a:spcBef>
              <a:spcAft>
                <a:spcPts val="0"/>
              </a:spcAft>
              <a:buSzPts val="1100"/>
              <a:buChar char="■"/>
              <a:defRPr/>
            </a:lvl3pPr>
            <a:lvl4pPr marL="1828800" lvl="3" indent="-298450" rtl="0">
              <a:spcBef>
                <a:spcPts val="0"/>
              </a:spcBef>
              <a:spcAft>
                <a:spcPts val="0"/>
              </a:spcAft>
              <a:buSzPts val="1100"/>
              <a:buChar char="●"/>
              <a:defRPr/>
            </a:lvl4pPr>
            <a:lvl5pPr marL="2286000" lvl="4" indent="-298450" rtl="0">
              <a:spcBef>
                <a:spcPts val="0"/>
              </a:spcBef>
              <a:spcAft>
                <a:spcPts val="0"/>
              </a:spcAft>
              <a:buSzPts val="1100"/>
              <a:buChar char="○"/>
              <a:defRPr/>
            </a:lvl5pPr>
            <a:lvl6pPr marL="2743200" lvl="5" indent="-298450" rtl="0">
              <a:spcBef>
                <a:spcPts val="0"/>
              </a:spcBef>
              <a:spcAft>
                <a:spcPts val="0"/>
              </a:spcAft>
              <a:buSzPts val="1100"/>
              <a:buChar char="■"/>
              <a:defRPr/>
            </a:lvl6pPr>
            <a:lvl7pPr marL="3200400" lvl="6" indent="-298450" rtl="0">
              <a:spcBef>
                <a:spcPts val="0"/>
              </a:spcBef>
              <a:spcAft>
                <a:spcPts val="0"/>
              </a:spcAft>
              <a:buSzPts val="1100"/>
              <a:buChar char="●"/>
              <a:defRPr/>
            </a:lvl7pPr>
            <a:lvl8pPr marL="3657600" lvl="7" indent="-298450" rtl="0">
              <a:spcBef>
                <a:spcPts val="0"/>
              </a:spcBef>
              <a:spcAft>
                <a:spcPts val="0"/>
              </a:spcAft>
              <a:buSzPts val="1100"/>
              <a:buChar char="○"/>
              <a:defRPr/>
            </a:lvl8pPr>
            <a:lvl9pPr marL="4114800" lvl="8" indent="-298450" rtl="0">
              <a:spcBef>
                <a:spcPts val="0"/>
              </a:spcBef>
              <a:spcAft>
                <a:spcPts val="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rmAutofit/>
          </a:bodyPr>
          <a:lstStyle>
            <a:lvl1pPr marL="457200" lvl="0" indent="-228600" rtl="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1pPr>
            <a:lvl2pPr lvl="1"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rmAutofit/>
          </a:bodyPr>
          <a:lstStyle>
            <a:lvl1pPr marL="457200" lvl="0" indent="-311150" rtl="0">
              <a:lnSpc>
                <a:spcPct val="115000"/>
              </a:lnSpc>
              <a:spcBef>
                <a:spcPts val="0"/>
              </a:spcBef>
              <a:spcAft>
                <a:spcPts val="0"/>
              </a:spcAft>
              <a:buClr>
                <a:schemeClr val="dk2"/>
              </a:buClr>
              <a:buSzPts val="1300"/>
              <a:buFont typeface="Calibri"/>
              <a:buChar char="●"/>
              <a:defRPr sz="1300">
                <a:solidFill>
                  <a:schemeClr val="dk2"/>
                </a:solidFill>
                <a:latin typeface="Calibri"/>
                <a:ea typeface="Calibri"/>
                <a:cs typeface="Calibri"/>
                <a:sym typeface="Calibri"/>
              </a:defRPr>
            </a:lvl1pPr>
            <a:lvl2pPr marL="914400" lvl="1"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2pPr>
            <a:lvl3pPr marL="1371600" lvl="2"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3pPr>
            <a:lvl4pPr marL="1828800" lvl="3"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4pPr>
            <a:lvl5pPr marL="2286000" lvl="4"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5pPr>
            <a:lvl6pPr marL="2743200" lvl="5"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6pPr>
            <a:lvl7pPr marL="3200400" lvl="6"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7pPr>
            <a:lvl8pPr marL="3657600" lvl="7"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8pPr>
            <a:lvl9pPr marL="4114800" lvl="8" indent="-298450" rtl="0">
              <a:lnSpc>
                <a:spcPct val="115000"/>
              </a:lnSpc>
              <a:spcBef>
                <a:spcPts val="0"/>
              </a:spcBef>
              <a:spcAft>
                <a:spcPts val="0"/>
              </a:spcAft>
              <a:buClr>
                <a:schemeClr val="dk2"/>
              </a:buClr>
              <a:buSzPts val="1100"/>
              <a:buFont typeface="Calibri"/>
              <a:buChar char="■"/>
              <a:defRPr sz="1100">
                <a:solidFill>
                  <a:schemeClr val="dk2"/>
                </a:solidFill>
                <a:latin typeface="Calibri"/>
                <a:ea typeface="Calibri"/>
                <a:cs typeface="Calibri"/>
                <a:sym typeface="Calibri"/>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latin typeface="Nunito"/>
                <a:ea typeface="Nunito"/>
                <a:cs typeface="Nunito"/>
                <a:sym typeface="Nunito"/>
              </a:defRPr>
            </a:lvl1pPr>
            <a:lvl2pPr lvl="1" algn="r" rtl="0">
              <a:buNone/>
              <a:defRPr sz="1000">
                <a:solidFill>
                  <a:schemeClr val="dk2"/>
                </a:solidFill>
                <a:latin typeface="Nunito"/>
                <a:ea typeface="Nunito"/>
                <a:cs typeface="Nunito"/>
                <a:sym typeface="Nunito"/>
              </a:defRPr>
            </a:lvl2pPr>
            <a:lvl3pPr lvl="2" algn="r" rtl="0">
              <a:buNone/>
              <a:defRPr sz="1000">
                <a:solidFill>
                  <a:schemeClr val="dk2"/>
                </a:solidFill>
                <a:latin typeface="Nunito"/>
                <a:ea typeface="Nunito"/>
                <a:cs typeface="Nunito"/>
                <a:sym typeface="Nunito"/>
              </a:defRPr>
            </a:lvl3pPr>
            <a:lvl4pPr lvl="3" algn="r" rtl="0">
              <a:buNone/>
              <a:defRPr sz="1000">
                <a:solidFill>
                  <a:schemeClr val="dk2"/>
                </a:solidFill>
                <a:latin typeface="Nunito"/>
                <a:ea typeface="Nunito"/>
                <a:cs typeface="Nunito"/>
                <a:sym typeface="Nunito"/>
              </a:defRPr>
            </a:lvl4pPr>
            <a:lvl5pPr lvl="4" algn="r" rtl="0">
              <a:buNone/>
              <a:defRPr sz="1000">
                <a:solidFill>
                  <a:schemeClr val="dk2"/>
                </a:solidFill>
                <a:latin typeface="Nunito"/>
                <a:ea typeface="Nunito"/>
                <a:cs typeface="Nunito"/>
                <a:sym typeface="Nunito"/>
              </a:defRPr>
            </a:lvl5pPr>
            <a:lvl6pPr lvl="5" algn="r" rtl="0">
              <a:buNone/>
              <a:defRPr sz="1000">
                <a:solidFill>
                  <a:schemeClr val="dk2"/>
                </a:solidFill>
                <a:latin typeface="Nunito"/>
                <a:ea typeface="Nunito"/>
                <a:cs typeface="Nunito"/>
                <a:sym typeface="Nunito"/>
              </a:defRPr>
            </a:lvl6pPr>
            <a:lvl7pPr lvl="6" algn="r" rtl="0">
              <a:buNone/>
              <a:defRPr sz="1000">
                <a:solidFill>
                  <a:schemeClr val="dk2"/>
                </a:solidFill>
                <a:latin typeface="Nunito"/>
                <a:ea typeface="Nunito"/>
                <a:cs typeface="Nunito"/>
                <a:sym typeface="Nunito"/>
              </a:defRPr>
            </a:lvl7pPr>
            <a:lvl8pPr lvl="7" algn="r" rtl="0">
              <a:buNone/>
              <a:defRPr sz="1000">
                <a:solidFill>
                  <a:schemeClr val="dk2"/>
                </a:solidFill>
                <a:latin typeface="Nunito"/>
                <a:ea typeface="Nunito"/>
                <a:cs typeface="Nunito"/>
                <a:sym typeface="Nunito"/>
              </a:defRPr>
            </a:lvl8pPr>
            <a:lvl9pPr lvl="8" algn="r" rtl="0">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2.png"/><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1.png"/><Relationship Id="rId5" Type="http://schemas.openxmlformats.org/officeDocument/2006/relationships/hyperlink" Target="https://www.kaggle.com/datasets/pashupatigupta/emotion-detection-from-text" TargetMode="External"/><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2.png"/><Relationship Id="rId5" Type="http://schemas.openxmlformats.org/officeDocument/2006/relationships/image" Target="../media/image20.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2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22.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8" Type="http://schemas.openxmlformats.org/officeDocument/2006/relationships/image" Target="../media/image25.png"/><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4.png"/><Relationship Id="rId5" Type="http://schemas.openxmlformats.org/officeDocument/2006/relationships/image" Target="../media/image23.png"/><Relationship Id="rId10" Type="http://schemas.openxmlformats.org/officeDocument/2006/relationships/image" Target="../media/image27.png"/><Relationship Id="rId4" Type="http://schemas.openxmlformats.org/officeDocument/2006/relationships/notesSlide" Target="../notesSlides/notesSlide13.xml"/><Relationship Id="rId9" Type="http://schemas.openxmlformats.org/officeDocument/2006/relationships/image" Target="../media/image26.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png"/><Relationship Id="rId5" Type="http://schemas.openxmlformats.org/officeDocument/2006/relationships/image" Target="../media/image28.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30.png"/><Relationship Id="rId5" Type="http://schemas.openxmlformats.org/officeDocument/2006/relationships/image" Target="../media/image29.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2.png"/><Relationship Id="rId4" Type="http://schemas.openxmlformats.org/officeDocument/2006/relationships/image" Target="../media/image3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2.png"/><Relationship Id="rId5" Type="http://schemas.openxmlformats.org/officeDocument/2006/relationships/image" Target="../media/image32.png"/><Relationship Id="rId4"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8" Type="http://schemas.openxmlformats.org/officeDocument/2006/relationships/hyperlink" Target="mailto:mr3596@drexel.edu" TargetMode="External"/><Relationship Id="rId3" Type="http://schemas.openxmlformats.org/officeDocument/2006/relationships/slideLayout" Target="../slideLayouts/slideLayout3.xml"/><Relationship Id="rId7" Type="http://schemas.openxmlformats.org/officeDocument/2006/relationships/hyperlink" Target="mailto:jc4577@drexel.edu" TargetMode="Externa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hyperlink" Target="mailto:mbr63@drexel.edu" TargetMode="External"/><Relationship Id="rId11" Type="http://schemas.openxmlformats.org/officeDocument/2006/relationships/image" Target="../media/image2.png"/><Relationship Id="rId5" Type="http://schemas.openxmlformats.org/officeDocument/2006/relationships/hyperlink" Target="mailto:ww437@drexel.edu" TargetMode="External"/><Relationship Id="rId10" Type="http://schemas.openxmlformats.org/officeDocument/2006/relationships/image" Target="../media/image34.png"/><Relationship Id="rId4" Type="http://schemas.openxmlformats.org/officeDocument/2006/relationships/notesSlide" Target="../notesSlides/notesSlide17.xml"/><Relationship Id="rId9"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slideLayout" Target="../slideLayouts/slideLayout3.xml"/><Relationship Id="rId7" Type="http://schemas.openxmlformats.org/officeDocument/2006/relationships/image" Target="../media/image7.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6.png"/><Relationship Id="rId11" Type="http://schemas.openxmlformats.org/officeDocument/2006/relationships/image" Target="../media/image2.png"/><Relationship Id="rId5" Type="http://schemas.openxmlformats.org/officeDocument/2006/relationships/hyperlink" Target="https://www.kaggle.com/datasets/pashupatigupta/emotion-detection-from-text" TargetMode="External"/><Relationship Id="rId10" Type="http://schemas.openxmlformats.org/officeDocument/2006/relationships/image" Target="../media/image10.png"/><Relationship Id="rId4" Type="http://schemas.openxmlformats.org/officeDocument/2006/relationships/notesSlide" Target="../notesSlides/notesSlide5.xml"/><Relationship Id="rId9"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image" Target="../media/image15.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735496" y="924339"/>
            <a:ext cx="8202704" cy="2545936"/>
          </a:xfrm>
          <a:prstGeom prst="rect">
            <a:avLst/>
          </a:prstGeom>
        </p:spPr>
        <p:txBody>
          <a:bodyPr spcFirstLastPara="1" wrap="square" lIns="91425" tIns="91425" rIns="91425" bIns="91425" anchor="ctr" anchorCtr="0">
            <a:normAutofit/>
          </a:bodyPr>
          <a:lstStyle/>
          <a:p>
            <a:pPr marL="0" lvl="0" indent="0" algn="ctr" rtl="0">
              <a:lnSpc>
                <a:spcPct val="115000"/>
              </a:lnSpc>
              <a:spcBef>
                <a:spcPts val="0"/>
              </a:spcBef>
              <a:spcAft>
                <a:spcPts val="0"/>
              </a:spcAft>
              <a:buClr>
                <a:schemeClr val="dk1"/>
              </a:buClr>
              <a:buSzPct val="30555"/>
              <a:buFont typeface="Arial"/>
              <a:buNone/>
            </a:pPr>
            <a:r>
              <a:rPr lang="en" sz="3600" b="1" dirty="0">
                <a:latin typeface="Arial"/>
                <a:ea typeface="Arial"/>
                <a:cs typeface="Arial"/>
                <a:sym typeface="Arial"/>
              </a:rPr>
              <a:t>Term Project Presentation</a:t>
            </a:r>
            <a:endParaRPr sz="3600" b="1" dirty="0">
              <a:latin typeface="Arial"/>
              <a:ea typeface="Arial"/>
              <a:cs typeface="Arial"/>
              <a:sym typeface="Arial"/>
            </a:endParaRPr>
          </a:p>
          <a:p>
            <a:pPr marL="0" lvl="0" indent="0" algn="ctr" rtl="0">
              <a:lnSpc>
                <a:spcPct val="115000"/>
              </a:lnSpc>
              <a:spcBef>
                <a:spcPts val="0"/>
              </a:spcBef>
              <a:spcAft>
                <a:spcPts val="0"/>
              </a:spcAft>
              <a:buClr>
                <a:schemeClr val="dk1"/>
              </a:buClr>
              <a:buSzPct val="30555"/>
              <a:buFont typeface="Arial"/>
              <a:buNone/>
            </a:pPr>
            <a:r>
              <a:rPr lang="en" sz="3600" b="1" dirty="0">
                <a:latin typeface="Arial"/>
                <a:ea typeface="Arial"/>
                <a:cs typeface="Arial"/>
                <a:sym typeface="Arial"/>
              </a:rPr>
              <a:t>Sentiment Analysis</a:t>
            </a:r>
            <a:endParaRPr sz="3600" b="1" dirty="0">
              <a:latin typeface="Arial"/>
              <a:ea typeface="Arial"/>
              <a:cs typeface="Arial"/>
              <a:sym typeface="Arial"/>
            </a:endParaRPr>
          </a:p>
          <a:p>
            <a:pPr marL="0" lvl="0" indent="0" algn="ctr" rtl="0">
              <a:lnSpc>
                <a:spcPct val="115000"/>
              </a:lnSpc>
              <a:spcBef>
                <a:spcPts val="0"/>
              </a:spcBef>
              <a:spcAft>
                <a:spcPts val="0"/>
              </a:spcAft>
              <a:buNone/>
            </a:pPr>
            <a:r>
              <a:rPr lang="en" sz="3822" b="1" dirty="0">
                <a:latin typeface="Arial"/>
                <a:ea typeface="Arial"/>
                <a:cs typeface="Arial"/>
                <a:sym typeface="Arial"/>
              </a:rPr>
              <a:t>Emotion Detection from Text</a:t>
            </a:r>
            <a:endParaRPr sz="3822" b="1" dirty="0">
              <a:latin typeface="Arial"/>
              <a:ea typeface="Arial"/>
              <a:cs typeface="Arial"/>
              <a:sym typeface="Arial"/>
            </a:endParaRPr>
          </a:p>
          <a:p>
            <a:pPr marL="0" lvl="0" indent="0" algn="ctr" rtl="0">
              <a:spcBef>
                <a:spcPts val="1200"/>
              </a:spcBef>
              <a:spcAft>
                <a:spcPts val="0"/>
              </a:spcAft>
              <a:buNone/>
            </a:pPr>
            <a:r>
              <a:rPr lang="en" sz="1200" u="sng" dirty="0">
                <a:solidFill>
                  <a:schemeClr val="accent5"/>
                </a:solidFill>
                <a:latin typeface="Arial"/>
                <a:ea typeface="Arial"/>
                <a:cs typeface="Arial"/>
                <a:sym typeface="Arial"/>
                <a:hlinkClick r:id="rId5">
                  <a:extLst>
                    <a:ext uri="{A12FA001-AC4F-418D-AE19-62706E023703}">
                      <ahyp:hlinkClr xmlns:ahyp="http://schemas.microsoft.com/office/drawing/2018/hyperlinkcolor" val="tx"/>
                    </a:ext>
                  </a:extLst>
                </a:hlinkClick>
              </a:rPr>
              <a:t>https://www.kaggle.com/datasets/pashupatigupta/emotion-detection-from-text</a:t>
            </a:r>
            <a:endParaRPr sz="1200" dirty="0">
              <a:solidFill>
                <a:srgbClr val="000000"/>
              </a:solidFill>
              <a:latin typeface="Arial"/>
              <a:ea typeface="Arial"/>
              <a:cs typeface="Arial"/>
              <a:sym typeface="Arial"/>
            </a:endParaRPr>
          </a:p>
          <a:p>
            <a:pPr marL="0" lvl="0" indent="0" algn="l" rtl="0">
              <a:lnSpc>
                <a:spcPct val="115000"/>
              </a:lnSpc>
              <a:spcBef>
                <a:spcPts val="0"/>
              </a:spcBef>
              <a:spcAft>
                <a:spcPts val="1200"/>
              </a:spcAft>
              <a:buNone/>
            </a:pPr>
            <a:endParaRPr sz="3600" b="1" dirty="0">
              <a:latin typeface="Arial"/>
              <a:ea typeface="Arial"/>
              <a:cs typeface="Arial"/>
              <a:sym typeface="Arial"/>
            </a:endParaRPr>
          </a:p>
        </p:txBody>
      </p:sp>
      <p:sp>
        <p:nvSpPr>
          <p:cNvPr id="129" name="Google Shape;129;p13"/>
          <p:cNvSpPr txBox="1">
            <a:spLocks noGrp="1"/>
          </p:cNvSpPr>
          <p:nvPr>
            <p:ph type="subTitle" idx="1"/>
          </p:nvPr>
        </p:nvSpPr>
        <p:spPr>
          <a:xfrm>
            <a:off x="4644075" y="3048000"/>
            <a:ext cx="4284000" cy="18945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Clr>
                <a:schemeClr val="dk1"/>
              </a:buClr>
              <a:buSzPts val="1100"/>
              <a:buFont typeface="Arial"/>
              <a:buNone/>
            </a:pPr>
            <a:r>
              <a:rPr lang="en" sz="1400" b="1">
                <a:latin typeface="Arial"/>
                <a:ea typeface="Arial"/>
                <a:cs typeface="Arial"/>
                <a:sym typeface="Arial"/>
              </a:rPr>
              <a:t>DSCI-521 Summer 2022 Drexel University CCI</a:t>
            </a:r>
            <a:endParaRPr sz="1400" b="1">
              <a:latin typeface="Arial"/>
              <a:ea typeface="Arial"/>
              <a:cs typeface="Arial"/>
              <a:sym typeface="Arial"/>
            </a:endParaRPr>
          </a:p>
          <a:p>
            <a:pPr marL="0" marR="25400" lvl="0" indent="0" algn="ctr" rtl="0">
              <a:lnSpc>
                <a:spcPct val="115000"/>
              </a:lnSpc>
              <a:spcBef>
                <a:spcPts val="0"/>
              </a:spcBef>
              <a:spcAft>
                <a:spcPts val="0"/>
              </a:spcAft>
              <a:buNone/>
            </a:pPr>
            <a:r>
              <a:rPr lang="en" sz="1200" b="1">
                <a:latin typeface="Arial"/>
                <a:ea typeface="Arial"/>
                <a:cs typeface="Arial"/>
                <a:sym typeface="Arial"/>
              </a:rPr>
              <a:t>Group 2: </a:t>
            </a:r>
            <a:endParaRPr sz="1200" b="1">
              <a:latin typeface="Arial"/>
              <a:ea typeface="Arial"/>
              <a:cs typeface="Arial"/>
              <a:sym typeface="Arial"/>
            </a:endParaRPr>
          </a:p>
          <a:p>
            <a:pPr marL="0" marR="25400" lvl="0" indent="0" algn="ctr" rtl="0">
              <a:lnSpc>
                <a:spcPct val="115000"/>
              </a:lnSpc>
              <a:spcBef>
                <a:spcPts val="0"/>
              </a:spcBef>
              <a:spcAft>
                <a:spcPts val="0"/>
              </a:spcAft>
              <a:buNone/>
            </a:pPr>
            <a:r>
              <a:rPr lang="en" sz="1200" b="1">
                <a:latin typeface="Arial"/>
                <a:ea typeface="Arial"/>
                <a:cs typeface="Arial"/>
                <a:sym typeface="Arial"/>
              </a:rPr>
              <a:t>Mangesh Raut. mbr63@drexel.edu, </a:t>
            </a:r>
            <a:endParaRPr sz="1200" b="1">
              <a:latin typeface="Arial"/>
              <a:ea typeface="Arial"/>
              <a:cs typeface="Arial"/>
              <a:sym typeface="Arial"/>
            </a:endParaRPr>
          </a:p>
          <a:p>
            <a:pPr marL="0" marR="25400" lvl="0" indent="0" algn="ctr" rtl="0">
              <a:lnSpc>
                <a:spcPct val="115000"/>
              </a:lnSpc>
              <a:spcBef>
                <a:spcPts val="0"/>
              </a:spcBef>
              <a:spcAft>
                <a:spcPts val="0"/>
              </a:spcAft>
              <a:buNone/>
            </a:pPr>
            <a:r>
              <a:rPr lang="en" sz="1200" b="1">
                <a:latin typeface="Arial"/>
                <a:ea typeface="Arial"/>
                <a:cs typeface="Arial"/>
                <a:sym typeface="Arial"/>
              </a:rPr>
              <a:t>Josh Clark. </a:t>
            </a:r>
            <a:r>
              <a:rPr lang="en" sz="1200" b="1">
                <a:highlight>
                  <a:srgbClr val="FFFFFF"/>
                </a:highlight>
                <a:latin typeface="Arial"/>
                <a:ea typeface="Arial"/>
                <a:cs typeface="Arial"/>
                <a:sym typeface="Arial"/>
              </a:rPr>
              <a:t> </a:t>
            </a:r>
            <a:r>
              <a:rPr lang="en" sz="1200" b="1">
                <a:latin typeface="Arial"/>
                <a:ea typeface="Arial"/>
                <a:cs typeface="Arial"/>
                <a:sym typeface="Arial"/>
              </a:rPr>
              <a:t>jc4577@drexel.edu, </a:t>
            </a:r>
            <a:endParaRPr sz="1200" b="1">
              <a:latin typeface="Arial"/>
              <a:ea typeface="Arial"/>
              <a:cs typeface="Arial"/>
              <a:sym typeface="Arial"/>
            </a:endParaRPr>
          </a:p>
          <a:p>
            <a:pPr marL="0" marR="25400" lvl="0" indent="0" algn="ctr" rtl="0">
              <a:lnSpc>
                <a:spcPct val="115000"/>
              </a:lnSpc>
              <a:spcBef>
                <a:spcPts val="0"/>
              </a:spcBef>
              <a:spcAft>
                <a:spcPts val="0"/>
              </a:spcAft>
              <a:buNone/>
            </a:pPr>
            <a:r>
              <a:rPr lang="en" sz="1200" b="1">
                <a:latin typeface="Arial"/>
                <a:ea typeface="Arial"/>
                <a:cs typeface="Arial"/>
                <a:sym typeface="Arial"/>
              </a:rPr>
              <a:t>Mobin Rahimi. </a:t>
            </a:r>
            <a:r>
              <a:rPr lang="en" sz="1200" b="1">
                <a:highlight>
                  <a:srgbClr val="FFFFFF"/>
                </a:highlight>
                <a:latin typeface="Arial"/>
                <a:ea typeface="Arial"/>
                <a:cs typeface="Arial"/>
                <a:sym typeface="Arial"/>
              </a:rPr>
              <a:t> </a:t>
            </a:r>
            <a:r>
              <a:rPr lang="en" sz="1200" b="1">
                <a:latin typeface="Arial"/>
                <a:ea typeface="Arial"/>
                <a:cs typeface="Arial"/>
                <a:sym typeface="Arial"/>
              </a:rPr>
              <a:t>mr3596@drexel.edu, </a:t>
            </a:r>
            <a:endParaRPr sz="1200" b="1">
              <a:latin typeface="Arial"/>
              <a:ea typeface="Arial"/>
              <a:cs typeface="Arial"/>
              <a:sym typeface="Arial"/>
            </a:endParaRPr>
          </a:p>
          <a:p>
            <a:pPr marL="0" marR="25400" lvl="0" indent="0" algn="ctr" rtl="0">
              <a:lnSpc>
                <a:spcPct val="115000"/>
              </a:lnSpc>
              <a:spcBef>
                <a:spcPts val="0"/>
              </a:spcBef>
              <a:spcAft>
                <a:spcPts val="0"/>
              </a:spcAft>
              <a:buNone/>
            </a:pPr>
            <a:r>
              <a:rPr lang="en" sz="1200" b="1">
                <a:latin typeface="Arial"/>
                <a:ea typeface="Arial"/>
                <a:cs typeface="Arial"/>
                <a:sym typeface="Arial"/>
              </a:rPr>
              <a:t>Will Wu. ww437@drexel.edu.</a:t>
            </a:r>
            <a:endParaRPr sz="1200" b="1">
              <a:latin typeface="Arial"/>
              <a:ea typeface="Arial"/>
              <a:cs typeface="Arial"/>
              <a:sym typeface="Arial"/>
            </a:endParaRPr>
          </a:p>
          <a:p>
            <a:pPr marL="0" marR="25400" lvl="0" indent="0" algn="ctr" rtl="0">
              <a:lnSpc>
                <a:spcPct val="115000"/>
              </a:lnSpc>
              <a:spcBef>
                <a:spcPts val="0"/>
              </a:spcBef>
              <a:spcAft>
                <a:spcPts val="0"/>
              </a:spcAft>
              <a:buNone/>
            </a:pPr>
            <a:r>
              <a:rPr lang="en" sz="1400" b="1">
                <a:latin typeface="Arial"/>
                <a:ea typeface="Arial"/>
                <a:cs typeface="Arial"/>
                <a:sym typeface="Arial"/>
              </a:rPr>
              <a:t>Prof. Milad Toutounchian. mt3393@drexel.edu</a:t>
            </a:r>
            <a:endParaRPr sz="1400" b="1">
              <a:latin typeface="Arial"/>
              <a:ea typeface="Arial"/>
              <a:cs typeface="Arial"/>
              <a:sym typeface="Arial"/>
            </a:endParaRPr>
          </a:p>
        </p:txBody>
      </p:sp>
      <p:pic>
        <p:nvPicPr>
          <p:cNvPr id="130" name="Google Shape;130;p13"/>
          <p:cNvPicPr preferRelativeResize="0"/>
          <p:nvPr/>
        </p:nvPicPr>
        <p:blipFill>
          <a:blip r:embed="rId6">
            <a:alphaModFix/>
          </a:blip>
          <a:stretch>
            <a:fillRect/>
          </a:stretch>
        </p:blipFill>
        <p:spPr>
          <a:xfrm>
            <a:off x="3089175" y="3047993"/>
            <a:ext cx="1554900" cy="1606725"/>
          </a:xfrm>
          <a:prstGeom prst="rect">
            <a:avLst/>
          </a:prstGeom>
          <a:noFill/>
          <a:ln>
            <a:noFill/>
          </a:ln>
        </p:spPr>
      </p:pic>
      <p:pic>
        <p:nvPicPr>
          <p:cNvPr id="2" name="slide1" descr="slide1">
            <a:hlinkClick r:id="" action="ppaction://media"/>
            <a:extLst>
              <a:ext uri="{FF2B5EF4-FFF2-40B4-BE49-F238E27FC236}">
                <a16:creationId xmlns:a16="http://schemas.microsoft.com/office/drawing/2014/main" id="{CC1C0BF5-F36C-C086-1538-D28FC5FE4FD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871778" y="762975"/>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0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22"/>
          <p:cNvSpPr txBox="1">
            <a:spLocks noGrp="1"/>
          </p:cNvSpPr>
          <p:nvPr>
            <p:ph type="title"/>
          </p:nvPr>
        </p:nvSpPr>
        <p:spPr>
          <a:xfrm>
            <a:off x="819150" y="47122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Naive Bayes’ Classifier</a:t>
            </a:r>
            <a:endParaRPr b="1"/>
          </a:p>
          <a:p>
            <a:pPr marL="0" lvl="0" indent="0" algn="l" rtl="0">
              <a:spcBef>
                <a:spcPts val="0"/>
              </a:spcBef>
              <a:spcAft>
                <a:spcPts val="0"/>
              </a:spcAft>
              <a:buNone/>
            </a:pPr>
            <a:endParaRPr b="1"/>
          </a:p>
        </p:txBody>
      </p:sp>
      <p:sp>
        <p:nvSpPr>
          <p:cNvPr id="203" name="Google Shape;203;p22"/>
          <p:cNvSpPr txBox="1">
            <a:spLocks noGrp="1"/>
          </p:cNvSpPr>
          <p:nvPr>
            <p:ph type="body" idx="1"/>
          </p:nvPr>
        </p:nvSpPr>
        <p:spPr>
          <a:xfrm>
            <a:off x="819150" y="1092850"/>
            <a:ext cx="7505700" cy="38508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b="1">
                <a:latin typeface="Arial"/>
                <a:ea typeface="Arial"/>
                <a:cs typeface="Arial"/>
                <a:sym typeface="Arial"/>
              </a:rPr>
              <a:t>Results</a:t>
            </a:r>
            <a:endParaRPr sz="1200" b="1">
              <a:latin typeface="Arial"/>
              <a:ea typeface="Arial"/>
              <a:cs typeface="Arial"/>
              <a:sym typeface="Arial"/>
            </a:endParaRPr>
          </a:p>
        </p:txBody>
      </p:sp>
      <p:pic>
        <p:nvPicPr>
          <p:cNvPr id="204" name="Google Shape;204;p22"/>
          <p:cNvPicPr preferRelativeResize="0"/>
          <p:nvPr/>
        </p:nvPicPr>
        <p:blipFill>
          <a:blip r:embed="rId5">
            <a:alphaModFix/>
          </a:blip>
          <a:stretch>
            <a:fillRect/>
          </a:stretch>
        </p:blipFill>
        <p:spPr>
          <a:xfrm>
            <a:off x="819150" y="1471949"/>
            <a:ext cx="5920425" cy="3346325"/>
          </a:xfrm>
          <a:prstGeom prst="rect">
            <a:avLst/>
          </a:prstGeom>
          <a:noFill/>
          <a:ln>
            <a:noFill/>
          </a:ln>
        </p:spPr>
      </p:pic>
      <p:pic>
        <p:nvPicPr>
          <p:cNvPr id="2" name="Audio Recording Aug 26, 2022 at 4:05:09 PM" descr="Audio Recording Aug 26, 2022 at 4:05:09 PM">
            <a:hlinkClick r:id="" action="ppaction://media"/>
            <a:extLst>
              <a:ext uri="{FF2B5EF4-FFF2-40B4-BE49-F238E27FC236}">
                <a16:creationId xmlns:a16="http://schemas.microsoft.com/office/drawing/2014/main" id="{355E2D15-89C2-44D1-9241-244C0972417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512050" y="2800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076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23"/>
          <p:cNvSpPr txBox="1">
            <a:spLocks noGrp="1"/>
          </p:cNvSpPr>
          <p:nvPr>
            <p:ph type="title"/>
          </p:nvPr>
        </p:nvSpPr>
        <p:spPr>
          <a:xfrm>
            <a:off x="819150" y="514991"/>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t>Logistic Regression Classifier</a:t>
            </a:r>
            <a:endParaRPr b="1" dirty="0"/>
          </a:p>
          <a:p>
            <a:pPr marL="0" lvl="0" indent="0" algn="l" rtl="0">
              <a:spcBef>
                <a:spcPts val="0"/>
              </a:spcBef>
              <a:spcAft>
                <a:spcPts val="0"/>
              </a:spcAft>
              <a:buNone/>
            </a:pPr>
            <a:endParaRPr b="1" dirty="0"/>
          </a:p>
        </p:txBody>
      </p:sp>
      <p:sp>
        <p:nvSpPr>
          <p:cNvPr id="210" name="Google Shape;210;p23"/>
          <p:cNvSpPr txBox="1">
            <a:spLocks noGrp="1"/>
          </p:cNvSpPr>
          <p:nvPr>
            <p:ph type="body" idx="1"/>
          </p:nvPr>
        </p:nvSpPr>
        <p:spPr>
          <a:xfrm>
            <a:off x="819150" y="1149425"/>
            <a:ext cx="7505700" cy="3804600"/>
          </a:xfrm>
          <a:prstGeom prst="rect">
            <a:avLst/>
          </a:prstGeom>
        </p:spPr>
        <p:txBody>
          <a:bodyPr spcFirstLastPara="1" wrap="square" lIns="91425" tIns="91425" rIns="91425" bIns="91425" anchor="t" anchorCtr="0">
            <a:normAutofit/>
          </a:bodyPr>
          <a:lstStyle/>
          <a:p>
            <a:pPr marL="0" lvl="0" indent="0">
              <a:lnSpc>
                <a:spcPct val="150000"/>
              </a:lnSpc>
              <a:spcAft>
                <a:spcPts val="1200"/>
              </a:spcAft>
              <a:buNone/>
            </a:pPr>
            <a:r>
              <a:rPr lang="en-US" dirty="0"/>
              <a:t>A logistic model is a statistical model that models the probability of one event taking place by having the log-odds for the event be a linear combination of one or more independent variables. In regression analysis, logistic regression estimates the parameters of a logistic model.</a:t>
            </a:r>
            <a:endParaRPr sz="1400" b="1" dirty="0">
              <a:latin typeface="Arial"/>
              <a:ea typeface="Arial"/>
              <a:cs typeface="Arial"/>
              <a:sym typeface="Arial"/>
            </a:endParaRPr>
          </a:p>
        </p:txBody>
      </p:sp>
      <p:pic>
        <p:nvPicPr>
          <p:cNvPr id="211" name="Google Shape;211;p23"/>
          <p:cNvPicPr preferRelativeResize="0"/>
          <p:nvPr/>
        </p:nvPicPr>
        <p:blipFill>
          <a:blip r:embed="rId5">
            <a:alphaModFix/>
          </a:blip>
          <a:stretch>
            <a:fillRect/>
          </a:stretch>
        </p:blipFill>
        <p:spPr>
          <a:xfrm>
            <a:off x="1593025" y="2216010"/>
            <a:ext cx="5957949" cy="2638624"/>
          </a:xfrm>
          <a:prstGeom prst="rect">
            <a:avLst/>
          </a:prstGeom>
          <a:noFill/>
          <a:ln>
            <a:noFill/>
          </a:ln>
        </p:spPr>
      </p:pic>
      <p:pic>
        <p:nvPicPr>
          <p:cNvPr id="2" name="Audio Recording Aug 26, 2022 at 4:12:06 PM" descr="Audio Recording Aug 26, 2022 at 4:12:06 PM">
            <a:hlinkClick r:id="" action="ppaction://media"/>
            <a:extLst>
              <a:ext uri="{FF2B5EF4-FFF2-40B4-BE49-F238E27FC236}">
                <a16:creationId xmlns:a16="http://schemas.microsoft.com/office/drawing/2014/main" id="{F30EB669-E063-E6AE-1F7F-A9B7A101A60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918450" y="236686"/>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68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24"/>
          <p:cNvSpPr txBox="1">
            <a:spLocks noGrp="1"/>
          </p:cNvSpPr>
          <p:nvPr>
            <p:ph type="title"/>
          </p:nvPr>
        </p:nvSpPr>
        <p:spPr>
          <a:xfrm>
            <a:off x="819150" y="4569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Logistic Regression Classifier</a:t>
            </a:r>
            <a:endParaRPr b="1"/>
          </a:p>
          <a:p>
            <a:pPr marL="0" lvl="0" indent="0" algn="l" rtl="0">
              <a:spcBef>
                <a:spcPts val="0"/>
              </a:spcBef>
              <a:spcAft>
                <a:spcPts val="0"/>
              </a:spcAft>
              <a:buNone/>
            </a:pPr>
            <a:endParaRPr b="1"/>
          </a:p>
        </p:txBody>
      </p:sp>
      <p:sp>
        <p:nvSpPr>
          <p:cNvPr id="217" name="Google Shape;217;p24"/>
          <p:cNvSpPr txBox="1">
            <a:spLocks noGrp="1"/>
          </p:cNvSpPr>
          <p:nvPr>
            <p:ph type="body" idx="1"/>
          </p:nvPr>
        </p:nvSpPr>
        <p:spPr>
          <a:xfrm>
            <a:off x="819150" y="1108075"/>
            <a:ext cx="7505700" cy="38226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sz="1200" b="1">
                <a:latin typeface="Arial"/>
                <a:ea typeface="Arial"/>
                <a:cs typeface="Arial"/>
                <a:sym typeface="Arial"/>
              </a:rPr>
              <a:t>Results</a:t>
            </a:r>
            <a:endParaRPr sz="1200" b="1">
              <a:latin typeface="Arial"/>
              <a:ea typeface="Arial"/>
              <a:cs typeface="Arial"/>
              <a:sym typeface="Arial"/>
            </a:endParaRPr>
          </a:p>
        </p:txBody>
      </p:sp>
      <p:pic>
        <p:nvPicPr>
          <p:cNvPr id="218" name="Google Shape;218;p24"/>
          <p:cNvPicPr preferRelativeResize="0"/>
          <p:nvPr/>
        </p:nvPicPr>
        <p:blipFill>
          <a:blip r:embed="rId5">
            <a:alphaModFix/>
          </a:blip>
          <a:stretch>
            <a:fillRect/>
          </a:stretch>
        </p:blipFill>
        <p:spPr>
          <a:xfrm>
            <a:off x="819138" y="1502525"/>
            <a:ext cx="5962474" cy="3370100"/>
          </a:xfrm>
          <a:prstGeom prst="rect">
            <a:avLst/>
          </a:prstGeom>
          <a:noFill/>
          <a:ln>
            <a:noFill/>
          </a:ln>
        </p:spPr>
      </p:pic>
      <p:pic>
        <p:nvPicPr>
          <p:cNvPr id="2" name="Audio Recording Aug 26, 2022 at 4:13:12 PM" descr="Audio Recording Aug 26, 2022 at 4:13:12 PM">
            <a:hlinkClick r:id="" action="ppaction://media"/>
            <a:extLst>
              <a:ext uri="{FF2B5EF4-FFF2-40B4-BE49-F238E27FC236}">
                <a16:creationId xmlns:a16="http://schemas.microsoft.com/office/drawing/2014/main" id="{FA028C13-E8F3-FDA1-D7A9-3DAEAE1C7C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512050" y="295275"/>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528"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pic>
        <p:nvPicPr>
          <p:cNvPr id="3074" name="Picture 2">
            <a:extLst>
              <a:ext uri="{FF2B5EF4-FFF2-40B4-BE49-F238E27FC236}">
                <a16:creationId xmlns:a16="http://schemas.microsoft.com/office/drawing/2014/main" id="{94402661-A74F-DB8B-F87F-CBB08556A9D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5698" y="3435686"/>
            <a:ext cx="3060700" cy="1104900"/>
          </a:xfrm>
          <a:prstGeom prst="rect">
            <a:avLst/>
          </a:prstGeom>
          <a:noFill/>
          <a:extLst>
            <a:ext uri="{909E8E84-426E-40DD-AFC4-6F175D3DCCD1}">
              <a14:hiddenFill xmlns:a14="http://schemas.microsoft.com/office/drawing/2010/main">
                <a:solidFill>
                  <a:srgbClr val="FFFFFF"/>
                </a:solidFill>
              </a14:hiddenFill>
            </a:ext>
          </a:extLst>
        </p:spPr>
      </p:pic>
      <p:pic>
        <p:nvPicPr>
          <p:cNvPr id="3075" name="Picture 3">
            <a:extLst>
              <a:ext uri="{FF2B5EF4-FFF2-40B4-BE49-F238E27FC236}">
                <a16:creationId xmlns:a16="http://schemas.microsoft.com/office/drawing/2014/main" id="{B0958EDE-1226-9DD0-A5EE-079A7296556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575224" y="3302544"/>
            <a:ext cx="3136900" cy="1066800"/>
          </a:xfrm>
          <a:prstGeom prst="rect">
            <a:avLst/>
          </a:prstGeom>
          <a:noFill/>
          <a:extLst>
            <a:ext uri="{909E8E84-426E-40DD-AFC4-6F175D3DCCD1}">
              <a14:hiddenFill xmlns:a14="http://schemas.microsoft.com/office/drawing/2010/main">
                <a:solidFill>
                  <a:srgbClr val="FFFFFF"/>
                </a:solidFill>
              </a14:hiddenFill>
            </a:ext>
          </a:extLst>
        </p:spPr>
      </p:pic>
      <p:sp>
        <p:nvSpPr>
          <p:cNvPr id="5" name="Google Shape;229;p26">
            <a:extLst>
              <a:ext uri="{FF2B5EF4-FFF2-40B4-BE49-F238E27FC236}">
                <a16:creationId xmlns:a16="http://schemas.microsoft.com/office/drawing/2014/main" id="{49686EDD-4C44-C938-473F-14996EABF966}"/>
              </a:ext>
            </a:extLst>
          </p:cNvPr>
          <p:cNvSpPr txBox="1">
            <a:spLocks noGrp="1"/>
          </p:cNvSpPr>
          <p:nvPr>
            <p:ph type="title"/>
          </p:nvPr>
        </p:nvSpPr>
        <p:spPr>
          <a:xfrm>
            <a:off x="819150" y="642628"/>
            <a:ext cx="7505700" cy="954600"/>
          </a:xfrm>
          <a:prstGeom prst="rect">
            <a:avLst/>
          </a:prstGeom>
        </p:spPr>
        <p:txBody>
          <a:bodyPr spcFirstLastPara="1" wrap="square" lIns="91425" tIns="91425" rIns="91425" bIns="91425" anchor="t" anchorCtr="0">
            <a:normAutofit/>
          </a:bodyPr>
          <a:lstStyle/>
          <a:p>
            <a:r>
              <a:rPr lang="en-US" b="1" dirty="0"/>
              <a:t>Naive Bayes’ vs. Logistic Regression</a:t>
            </a:r>
            <a:endParaRPr b="1" dirty="0"/>
          </a:p>
        </p:txBody>
      </p:sp>
      <p:sp>
        <p:nvSpPr>
          <p:cNvPr id="9" name="TextBox 8">
            <a:extLst>
              <a:ext uri="{FF2B5EF4-FFF2-40B4-BE49-F238E27FC236}">
                <a16:creationId xmlns:a16="http://schemas.microsoft.com/office/drawing/2014/main" id="{BEE32B23-5DD3-8D7B-D299-32D65D19A8F0}"/>
              </a:ext>
            </a:extLst>
          </p:cNvPr>
          <p:cNvSpPr txBox="1"/>
          <p:nvPr/>
        </p:nvSpPr>
        <p:spPr>
          <a:xfrm>
            <a:off x="330751" y="1574971"/>
            <a:ext cx="4641574" cy="2145267"/>
          </a:xfrm>
          <a:prstGeom prst="rect">
            <a:avLst/>
          </a:prstGeom>
          <a:noFill/>
        </p:spPr>
        <p:txBody>
          <a:bodyPr wrap="square">
            <a:spAutoFit/>
          </a:bodyPr>
          <a:lstStyle/>
          <a:p>
            <a:pPr algn="l" rtl="0">
              <a:lnSpc>
                <a:spcPct val="150000"/>
              </a:lnSpc>
              <a:spcBef>
                <a:spcPts val="0"/>
              </a:spcBef>
              <a:spcAft>
                <a:spcPts val="1200"/>
              </a:spcAft>
            </a:pPr>
            <a:r>
              <a:rPr lang="en-US" sz="1400" b="1" i="0" u="none" strike="noStrike" dirty="0">
                <a:solidFill>
                  <a:srgbClr val="233A44"/>
                </a:solidFill>
                <a:effectLst/>
                <a:latin typeface="Arial" panose="020B0604020202020204" pitchFamily="34" charset="0"/>
                <a:cs typeface="Arial" panose="020B0604020202020204" pitchFamily="34" charset="0"/>
              </a:rPr>
              <a:t>Naive Bayes</a:t>
            </a:r>
            <a:endParaRPr lang="en-US" b="1" i="0" u="none" strike="noStrike" dirty="0">
              <a:solidFill>
                <a:srgbClr val="000000"/>
              </a:solidFill>
              <a:effectLst/>
              <a:latin typeface="Arial" panose="020B0604020202020204" pitchFamily="34" charset="0"/>
              <a:cs typeface="Arial" panose="020B0604020202020204" pitchFamily="34" charset="0"/>
            </a:endParaRPr>
          </a:p>
          <a:p>
            <a:pPr algn="l" rtl="0" fontAlgn="base">
              <a:lnSpc>
                <a:spcPct val="150000"/>
              </a:lnSpc>
              <a:spcBef>
                <a:spcPts val="0"/>
              </a:spcBef>
              <a:spcAft>
                <a:spcPts val="0"/>
              </a:spcAft>
              <a:buFont typeface="Arial" panose="020B0604020202020204" pitchFamily="34" charset="0"/>
              <a:buChar char="•"/>
            </a:pPr>
            <a:r>
              <a:rPr lang="en-US" sz="1400" b="0" i="0" u="none" strike="noStrike" dirty="0">
                <a:solidFill>
                  <a:srgbClr val="233A44"/>
                </a:solidFill>
                <a:effectLst/>
                <a:latin typeface="Arial" panose="020B0604020202020204" pitchFamily="34" charset="0"/>
                <a:cs typeface="Arial" panose="020B0604020202020204" pitchFamily="34" charset="0"/>
              </a:rPr>
              <a:t> Log-linear classification model</a:t>
            </a:r>
          </a:p>
          <a:p>
            <a:pPr algn="l" rtl="0" fontAlgn="base">
              <a:lnSpc>
                <a:spcPct val="150000"/>
              </a:lnSpc>
              <a:spcBef>
                <a:spcPts val="0"/>
              </a:spcBef>
              <a:spcAft>
                <a:spcPts val="0"/>
              </a:spcAft>
              <a:buFont typeface="Arial" panose="020B0604020202020204" pitchFamily="34" charset="0"/>
              <a:buChar char="•"/>
            </a:pPr>
            <a:r>
              <a:rPr lang="en-US" sz="1400" b="0" i="0" u="none" strike="noStrike" dirty="0">
                <a:solidFill>
                  <a:srgbClr val="233A44"/>
                </a:solidFill>
                <a:effectLst/>
                <a:latin typeface="Arial" panose="020B0604020202020204" pitchFamily="34" charset="0"/>
                <a:cs typeface="Arial" panose="020B0604020202020204" pitchFamily="34" charset="0"/>
              </a:rPr>
              <a:t> Assumes independence</a:t>
            </a:r>
          </a:p>
          <a:p>
            <a:pPr algn="l" rtl="0" fontAlgn="base">
              <a:lnSpc>
                <a:spcPct val="150000"/>
              </a:lnSpc>
              <a:spcBef>
                <a:spcPts val="0"/>
              </a:spcBef>
              <a:spcAft>
                <a:spcPts val="0"/>
              </a:spcAft>
              <a:buFont typeface="Arial" panose="020B0604020202020204" pitchFamily="34" charset="0"/>
              <a:buChar char="•"/>
            </a:pPr>
            <a:r>
              <a:rPr lang="en-US" sz="1400" b="0" i="0" u="none" strike="noStrike" dirty="0">
                <a:solidFill>
                  <a:srgbClr val="233A44"/>
                </a:solidFill>
                <a:effectLst/>
                <a:latin typeface="Arial" panose="020B0604020202020204" pitchFamily="34" charset="0"/>
                <a:cs typeface="Arial" panose="020B0604020202020204" pitchFamily="34" charset="0"/>
              </a:rPr>
              <a:t> Higher bias and low variance</a:t>
            </a:r>
          </a:p>
          <a:p>
            <a:pPr algn="l" rtl="0" fontAlgn="base">
              <a:lnSpc>
                <a:spcPct val="150000"/>
              </a:lnSpc>
              <a:spcBef>
                <a:spcPts val="0"/>
              </a:spcBef>
              <a:spcAft>
                <a:spcPts val="0"/>
              </a:spcAft>
              <a:buFont typeface="Arial" panose="020B0604020202020204" pitchFamily="34" charset="0"/>
              <a:buChar char="•"/>
            </a:pPr>
            <a:r>
              <a:rPr lang="en-US" sz="1400" b="0" i="0" u="none" strike="noStrike" dirty="0">
                <a:solidFill>
                  <a:srgbClr val="233A44"/>
                </a:solidFill>
                <a:effectLst/>
                <a:latin typeface="Arial" panose="020B0604020202020204" pitchFamily="34" charset="0"/>
                <a:cs typeface="Arial" panose="020B0604020202020204" pitchFamily="34" charset="0"/>
              </a:rPr>
              <a:t> Closed form MLE</a:t>
            </a:r>
          </a:p>
          <a:p>
            <a:pPr algn="l" rtl="0" fontAlgn="base">
              <a:lnSpc>
                <a:spcPct val="150000"/>
              </a:lnSpc>
              <a:buFont typeface="Arial" panose="020B0604020202020204" pitchFamily="34" charset="0"/>
              <a:buChar char="•"/>
            </a:pPr>
            <a:r>
              <a:rPr lang="en-US" dirty="0">
                <a:solidFill>
                  <a:srgbClr val="233A44"/>
                </a:solidFill>
                <a:latin typeface="Arial" panose="020B0604020202020204" pitchFamily="34" charset="0"/>
                <a:cs typeface="Arial" panose="020B0604020202020204" pitchFamily="34" charset="0"/>
              </a:rPr>
              <a:t> </a:t>
            </a:r>
            <a:endParaRPr lang="en-US" sz="1400" b="0" i="0" u="none" strike="noStrike" dirty="0">
              <a:solidFill>
                <a:srgbClr val="233A44"/>
              </a:solidFill>
              <a:effectLst/>
              <a:latin typeface="Arial" panose="020B0604020202020204" pitchFamily="34" charset="0"/>
              <a:cs typeface="Arial" panose="020B0604020202020204" pitchFamily="34" charset="0"/>
            </a:endParaRPr>
          </a:p>
        </p:txBody>
      </p:sp>
      <p:sp>
        <p:nvSpPr>
          <p:cNvPr id="11" name="TextBox 10">
            <a:extLst>
              <a:ext uri="{FF2B5EF4-FFF2-40B4-BE49-F238E27FC236}">
                <a16:creationId xmlns:a16="http://schemas.microsoft.com/office/drawing/2014/main" id="{7FF49136-3D49-7C34-6366-559D82ED4F72}"/>
              </a:ext>
            </a:extLst>
          </p:cNvPr>
          <p:cNvSpPr txBox="1"/>
          <p:nvPr/>
        </p:nvSpPr>
        <p:spPr>
          <a:xfrm>
            <a:off x="5387009" y="1479143"/>
            <a:ext cx="3492375" cy="2145267"/>
          </a:xfrm>
          <a:prstGeom prst="rect">
            <a:avLst/>
          </a:prstGeom>
          <a:noFill/>
        </p:spPr>
        <p:txBody>
          <a:bodyPr wrap="square">
            <a:spAutoFit/>
          </a:bodyPr>
          <a:lstStyle/>
          <a:p>
            <a:pPr algn="l" rtl="0">
              <a:lnSpc>
                <a:spcPct val="150000"/>
              </a:lnSpc>
              <a:spcBef>
                <a:spcPts val="0"/>
              </a:spcBef>
              <a:spcAft>
                <a:spcPts val="1200"/>
              </a:spcAft>
            </a:pPr>
            <a:r>
              <a:rPr lang="en-US" sz="1400" b="1" i="0" u="none" strike="noStrike" dirty="0">
                <a:solidFill>
                  <a:srgbClr val="233A44"/>
                </a:solidFill>
                <a:effectLst/>
                <a:latin typeface="Arial" panose="020B0604020202020204" pitchFamily="34" charset="0"/>
                <a:cs typeface="Arial" panose="020B0604020202020204" pitchFamily="34" charset="0"/>
              </a:rPr>
              <a:t>Logistic Regression</a:t>
            </a:r>
            <a:endParaRPr lang="en-US" b="1" i="0" u="none" strike="noStrike" dirty="0">
              <a:solidFill>
                <a:srgbClr val="000000"/>
              </a:solidFill>
              <a:effectLst/>
              <a:latin typeface="Arial" panose="020B0604020202020204" pitchFamily="34" charset="0"/>
              <a:cs typeface="Arial" panose="020B0604020202020204" pitchFamily="34" charset="0"/>
            </a:endParaRPr>
          </a:p>
          <a:p>
            <a:pPr algn="l" rtl="0" fontAlgn="base">
              <a:lnSpc>
                <a:spcPct val="150000"/>
              </a:lnSpc>
              <a:spcBef>
                <a:spcPts val="0"/>
              </a:spcBef>
              <a:spcAft>
                <a:spcPts val="0"/>
              </a:spcAft>
              <a:buFont typeface="Arial" panose="020B0604020202020204" pitchFamily="34" charset="0"/>
              <a:buChar char="•"/>
            </a:pPr>
            <a:r>
              <a:rPr lang="en-US" sz="1400" b="0" i="0" u="none" strike="noStrike" dirty="0">
                <a:solidFill>
                  <a:srgbClr val="233A44"/>
                </a:solidFill>
                <a:effectLst/>
                <a:latin typeface="Arial" panose="020B0604020202020204" pitchFamily="34" charset="0"/>
                <a:cs typeface="Arial" panose="020B0604020202020204" pitchFamily="34" charset="0"/>
              </a:rPr>
              <a:t> Log-linear classification model</a:t>
            </a:r>
          </a:p>
          <a:p>
            <a:pPr algn="l" rtl="0" fontAlgn="base">
              <a:lnSpc>
                <a:spcPct val="150000"/>
              </a:lnSpc>
              <a:spcBef>
                <a:spcPts val="0"/>
              </a:spcBef>
              <a:spcAft>
                <a:spcPts val="0"/>
              </a:spcAft>
              <a:buFont typeface="Arial" panose="020B0604020202020204" pitchFamily="34" charset="0"/>
              <a:buChar char="•"/>
            </a:pPr>
            <a:r>
              <a:rPr lang="en-US" sz="1400" b="0" i="0" u="none" strike="noStrike" dirty="0">
                <a:solidFill>
                  <a:srgbClr val="233A44"/>
                </a:solidFill>
                <a:effectLst/>
                <a:latin typeface="Arial" panose="020B0604020202020204" pitchFamily="34" charset="0"/>
                <a:cs typeface="Arial" panose="020B0604020202020204" pitchFamily="34" charset="0"/>
              </a:rPr>
              <a:t> Doesn’t assume independence</a:t>
            </a:r>
          </a:p>
          <a:p>
            <a:pPr algn="l" rtl="0" fontAlgn="base">
              <a:lnSpc>
                <a:spcPct val="150000"/>
              </a:lnSpc>
              <a:spcBef>
                <a:spcPts val="0"/>
              </a:spcBef>
              <a:spcAft>
                <a:spcPts val="0"/>
              </a:spcAft>
              <a:buFont typeface="Arial" panose="020B0604020202020204" pitchFamily="34" charset="0"/>
              <a:buChar char="•"/>
            </a:pPr>
            <a:r>
              <a:rPr lang="en-US" sz="1400" b="0" i="0" u="none" strike="noStrike" dirty="0">
                <a:solidFill>
                  <a:srgbClr val="233A44"/>
                </a:solidFill>
                <a:effectLst/>
                <a:latin typeface="Arial" panose="020B0604020202020204" pitchFamily="34" charset="0"/>
                <a:cs typeface="Arial" panose="020B0604020202020204" pitchFamily="34" charset="0"/>
              </a:rPr>
              <a:t> Low bias and higher variance</a:t>
            </a:r>
          </a:p>
          <a:p>
            <a:pPr algn="l" rtl="0" fontAlgn="base">
              <a:lnSpc>
                <a:spcPct val="150000"/>
              </a:lnSpc>
              <a:spcBef>
                <a:spcPts val="0"/>
              </a:spcBef>
              <a:spcAft>
                <a:spcPts val="0"/>
              </a:spcAft>
              <a:buFont typeface="Arial" panose="020B0604020202020204" pitchFamily="34" charset="0"/>
              <a:buChar char="•"/>
            </a:pPr>
            <a:r>
              <a:rPr lang="en-US" sz="1400" b="0" i="0" u="none" strike="noStrike" dirty="0">
                <a:solidFill>
                  <a:srgbClr val="233A44"/>
                </a:solidFill>
                <a:effectLst/>
                <a:latin typeface="Arial" panose="020B0604020202020204" pitchFamily="34" charset="0"/>
                <a:cs typeface="Arial" panose="020B0604020202020204" pitchFamily="34" charset="0"/>
              </a:rPr>
              <a:t> Gradient-based MLE</a:t>
            </a:r>
          </a:p>
          <a:p>
            <a:pPr algn="l" rtl="0" fontAlgn="base">
              <a:lnSpc>
                <a:spcPct val="150000"/>
              </a:lnSpc>
              <a:buFont typeface="Arial" panose="020B0604020202020204" pitchFamily="34" charset="0"/>
              <a:buChar char="•"/>
            </a:pPr>
            <a:r>
              <a:rPr lang="en-US" dirty="0">
                <a:solidFill>
                  <a:srgbClr val="233A44"/>
                </a:solidFill>
                <a:latin typeface="Arial" panose="020B0604020202020204" pitchFamily="34" charset="0"/>
                <a:cs typeface="Arial" panose="020B0604020202020204" pitchFamily="34" charset="0"/>
              </a:rPr>
              <a:t> </a:t>
            </a:r>
            <a:endParaRPr lang="en-US" sz="1400" b="0" i="0" u="none" strike="noStrike" dirty="0">
              <a:solidFill>
                <a:srgbClr val="233A44"/>
              </a:solidFill>
              <a:effectLst/>
              <a:latin typeface="Arial" panose="020B0604020202020204" pitchFamily="34" charset="0"/>
              <a:cs typeface="Arial" panose="020B0604020202020204" pitchFamily="34" charset="0"/>
            </a:endParaRPr>
          </a:p>
        </p:txBody>
      </p:sp>
      <p:pic>
        <p:nvPicPr>
          <p:cNvPr id="12" name="Slide 13 Comparison - Will" descr="Slide 13 Comparison - Will">
            <a:hlinkClick r:id="" action="ppaction://media"/>
            <a:extLst>
              <a:ext uri="{FF2B5EF4-FFF2-40B4-BE49-F238E27FC236}">
                <a16:creationId xmlns:a16="http://schemas.microsoft.com/office/drawing/2014/main" id="{EC430C7A-FFD6-7FBE-B960-2209986C1F7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688056" y="307128"/>
            <a:ext cx="812800" cy="812800"/>
          </a:xfrm>
          <a:prstGeom prst="rect">
            <a:avLst/>
          </a:prstGeom>
        </p:spPr>
      </p:pic>
      <p:pic>
        <p:nvPicPr>
          <p:cNvPr id="14" name="Picture 13" descr="Chart, line chart&#10;&#10;Description automatically generated">
            <a:extLst>
              <a:ext uri="{FF2B5EF4-FFF2-40B4-BE49-F238E27FC236}">
                <a16:creationId xmlns:a16="http://schemas.microsoft.com/office/drawing/2014/main" id="{00B08575-2EA8-2A3B-24ED-A4DE62EA7668}"/>
              </a:ext>
            </a:extLst>
          </p:cNvPr>
          <p:cNvPicPr>
            <a:picLocks noChangeAspect="1"/>
          </p:cNvPicPr>
          <p:nvPr/>
        </p:nvPicPr>
        <p:blipFill>
          <a:blip r:embed="rId8"/>
          <a:stretch>
            <a:fillRect/>
          </a:stretch>
        </p:blipFill>
        <p:spPr>
          <a:xfrm>
            <a:off x="3606398" y="1261004"/>
            <a:ext cx="1501763" cy="1492797"/>
          </a:xfrm>
          <a:prstGeom prst="rect">
            <a:avLst/>
          </a:prstGeom>
        </p:spPr>
      </p:pic>
      <p:pic>
        <p:nvPicPr>
          <p:cNvPr id="16" name="Picture 15" descr="Icon&#10;&#10;Description automatically generated">
            <a:extLst>
              <a:ext uri="{FF2B5EF4-FFF2-40B4-BE49-F238E27FC236}">
                <a16:creationId xmlns:a16="http://schemas.microsoft.com/office/drawing/2014/main" id="{407F410A-949E-ECF6-4CF7-E09CF079F00F}"/>
              </a:ext>
            </a:extLst>
          </p:cNvPr>
          <p:cNvPicPr>
            <a:picLocks noChangeAspect="1"/>
          </p:cNvPicPr>
          <p:nvPr/>
        </p:nvPicPr>
        <p:blipFill>
          <a:blip r:embed="rId9"/>
          <a:stretch>
            <a:fillRect/>
          </a:stretch>
        </p:blipFill>
        <p:spPr>
          <a:xfrm>
            <a:off x="4136705" y="2814145"/>
            <a:ext cx="418069" cy="422874"/>
          </a:xfrm>
          <a:prstGeom prst="rect">
            <a:avLst/>
          </a:prstGeom>
        </p:spPr>
      </p:pic>
      <p:pic>
        <p:nvPicPr>
          <p:cNvPr id="18" name="Picture 17" descr="A picture containing icon&#10;&#10;Description automatically generated">
            <a:extLst>
              <a:ext uri="{FF2B5EF4-FFF2-40B4-BE49-F238E27FC236}">
                <a16:creationId xmlns:a16="http://schemas.microsoft.com/office/drawing/2014/main" id="{7986B7E3-062B-7165-BDEC-8BDDCFAD2E8F}"/>
              </a:ext>
            </a:extLst>
          </p:cNvPr>
          <p:cNvPicPr>
            <a:picLocks noChangeAspect="1"/>
          </p:cNvPicPr>
          <p:nvPr/>
        </p:nvPicPr>
        <p:blipFill>
          <a:blip r:embed="rId10"/>
          <a:stretch>
            <a:fillRect/>
          </a:stretch>
        </p:blipFill>
        <p:spPr>
          <a:xfrm>
            <a:off x="3606399" y="3248095"/>
            <a:ext cx="1501762" cy="1506272"/>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792"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1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6"/>
          <p:cNvSpPr txBox="1">
            <a:spLocks noGrp="1"/>
          </p:cNvSpPr>
          <p:nvPr>
            <p:ph type="title"/>
          </p:nvPr>
        </p:nvSpPr>
        <p:spPr>
          <a:xfrm>
            <a:off x="819150" y="5420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t>Textblob</a:t>
            </a:r>
            <a:endParaRPr b="1" dirty="0"/>
          </a:p>
        </p:txBody>
      </p:sp>
      <p:sp>
        <p:nvSpPr>
          <p:cNvPr id="230" name="Google Shape;230;p26"/>
          <p:cNvSpPr txBox="1">
            <a:spLocks noGrp="1"/>
          </p:cNvSpPr>
          <p:nvPr>
            <p:ph type="body" idx="1"/>
          </p:nvPr>
        </p:nvSpPr>
        <p:spPr>
          <a:xfrm>
            <a:off x="819150" y="1132900"/>
            <a:ext cx="7505700" cy="3813300"/>
          </a:xfrm>
          <a:prstGeom prst="rect">
            <a:avLst/>
          </a:prstGeom>
        </p:spPr>
        <p:txBody>
          <a:bodyPr spcFirstLastPara="1" wrap="square" lIns="91425" tIns="91425" rIns="91425" bIns="91425" anchor="t" anchorCtr="0">
            <a:normAutofit/>
          </a:bodyPr>
          <a:lstStyle/>
          <a:p>
            <a:pPr marL="457200" lvl="0" indent="-304800" algn="l" rtl="0">
              <a:spcBef>
                <a:spcPts val="0"/>
              </a:spcBef>
              <a:spcAft>
                <a:spcPts val="0"/>
              </a:spcAft>
              <a:buSzPts val="1200"/>
              <a:buFont typeface="Arial"/>
              <a:buChar char="-"/>
            </a:pPr>
            <a:r>
              <a:rPr lang="en" sz="1200">
                <a:latin typeface="Arial"/>
                <a:ea typeface="Arial"/>
                <a:cs typeface="Arial"/>
                <a:sym typeface="Arial"/>
              </a:rPr>
              <a:t>Negative, neutral, positive</a:t>
            </a:r>
            <a:endParaRPr sz="1200">
              <a:latin typeface="Arial"/>
              <a:ea typeface="Arial"/>
              <a:cs typeface="Arial"/>
              <a:sym typeface="Arial"/>
            </a:endParaRPr>
          </a:p>
        </p:txBody>
      </p:sp>
      <p:pic>
        <p:nvPicPr>
          <p:cNvPr id="231" name="Google Shape;231;p26"/>
          <p:cNvPicPr preferRelativeResize="0"/>
          <p:nvPr/>
        </p:nvPicPr>
        <p:blipFill>
          <a:blip r:embed="rId5">
            <a:alphaModFix/>
          </a:blip>
          <a:stretch>
            <a:fillRect/>
          </a:stretch>
        </p:blipFill>
        <p:spPr>
          <a:xfrm>
            <a:off x="1099175" y="1496600"/>
            <a:ext cx="7225677" cy="3449650"/>
          </a:xfrm>
          <a:prstGeom prst="rect">
            <a:avLst/>
          </a:prstGeom>
          <a:noFill/>
          <a:ln>
            <a:noFill/>
          </a:ln>
        </p:spPr>
      </p:pic>
      <p:pic>
        <p:nvPicPr>
          <p:cNvPr id="2" name="Audio Recording Aug 26, 2022 at 4:20:54 PM" descr="Audio Recording Aug 26, 2022 at 4:20:54 PM">
            <a:hlinkClick r:id="" action="ppaction://media"/>
            <a:extLst>
              <a:ext uri="{FF2B5EF4-FFF2-40B4-BE49-F238E27FC236}">
                <a16:creationId xmlns:a16="http://schemas.microsoft.com/office/drawing/2014/main" id="{B79EE43B-6751-B967-DF00-EFF65A7FBE9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512051" y="5419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472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35"/>
        <p:cNvGrpSpPr/>
        <p:nvPr/>
      </p:nvGrpSpPr>
      <p:grpSpPr>
        <a:xfrm>
          <a:off x="0" y="0"/>
          <a:ext cx="0" cy="0"/>
          <a:chOff x="0" y="0"/>
          <a:chExt cx="0" cy="0"/>
        </a:xfrm>
      </p:grpSpPr>
      <p:sp>
        <p:nvSpPr>
          <p:cNvPr id="236" name="Google Shape;236;p27"/>
          <p:cNvSpPr txBox="1">
            <a:spLocks noGrp="1"/>
          </p:cNvSpPr>
          <p:nvPr>
            <p:ph type="title"/>
          </p:nvPr>
        </p:nvSpPr>
        <p:spPr>
          <a:xfrm>
            <a:off x="819150" y="368522"/>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t>EDAs</a:t>
            </a:r>
            <a:endParaRPr b="1" dirty="0"/>
          </a:p>
        </p:txBody>
      </p:sp>
      <p:sp>
        <p:nvSpPr>
          <p:cNvPr id="237" name="Google Shape;237;p27"/>
          <p:cNvSpPr txBox="1">
            <a:spLocks noGrp="1"/>
          </p:cNvSpPr>
          <p:nvPr>
            <p:ph type="body" idx="1"/>
          </p:nvPr>
        </p:nvSpPr>
        <p:spPr>
          <a:xfrm>
            <a:off x="819150" y="924339"/>
            <a:ext cx="7505700" cy="2987612"/>
          </a:xfrm>
          <a:prstGeom prst="rect">
            <a:avLst/>
          </a:prstGeom>
        </p:spPr>
        <p:txBody>
          <a:bodyPr spcFirstLastPara="1" wrap="square" lIns="91425" tIns="91425" rIns="91425" bIns="91425" anchor="t" anchorCtr="0">
            <a:normAutofit/>
          </a:bodyPr>
          <a:lstStyle/>
          <a:p>
            <a:pPr marL="0" lvl="0" indent="0">
              <a:lnSpc>
                <a:spcPct val="150000"/>
              </a:lnSpc>
              <a:spcAft>
                <a:spcPts val="1200"/>
              </a:spcAft>
              <a:buNone/>
            </a:pPr>
            <a:r>
              <a:rPr lang="en-US" sz="1200" dirty="0">
                <a:latin typeface="Arial" panose="020B0604020202020204" pitchFamily="34" charset="0"/>
                <a:cs typeface="Arial" panose="020B0604020202020204" pitchFamily="34" charset="0"/>
              </a:rPr>
              <a:t>EDA is applied to investigate the data and summarize the key insights. It will give you the basic understanding of your data, it's distribution, null values and much more. You can either explore data using graphs or through some python functions. There will be two type of analysis.</a:t>
            </a:r>
            <a:endParaRPr sz="1200" dirty="0">
              <a:latin typeface="Arial" panose="020B0604020202020204" pitchFamily="34" charset="0"/>
              <a:cs typeface="Arial" panose="020B0604020202020204" pitchFamily="34" charset="0"/>
            </a:endParaRPr>
          </a:p>
        </p:txBody>
      </p:sp>
      <p:pic>
        <p:nvPicPr>
          <p:cNvPr id="4098" name="Picture 2">
            <a:extLst>
              <a:ext uri="{FF2B5EF4-FFF2-40B4-BE49-F238E27FC236}">
                <a16:creationId xmlns:a16="http://schemas.microsoft.com/office/drawing/2014/main" id="{1A52DB29-9167-1269-1ABE-7A2D0162C51E}"/>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1175" y="2202725"/>
            <a:ext cx="4060825" cy="2572253"/>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descr="Graphical user interface, text&#10;&#10;Description automatically generated">
            <a:extLst>
              <a:ext uri="{FF2B5EF4-FFF2-40B4-BE49-F238E27FC236}">
                <a16:creationId xmlns:a16="http://schemas.microsoft.com/office/drawing/2014/main" id="{F8F3C3D7-3BA5-303F-EB55-2EAC34FBE652}"/>
              </a:ext>
            </a:extLst>
          </p:cNvPr>
          <p:cNvPicPr>
            <a:picLocks noChangeAspect="1"/>
          </p:cNvPicPr>
          <p:nvPr/>
        </p:nvPicPr>
        <p:blipFill>
          <a:blip r:embed="rId6"/>
          <a:stretch>
            <a:fillRect/>
          </a:stretch>
        </p:blipFill>
        <p:spPr>
          <a:xfrm>
            <a:off x="5027543" y="2056453"/>
            <a:ext cx="3526735" cy="2718525"/>
          </a:xfrm>
          <a:prstGeom prst="rect">
            <a:avLst/>
          </a:prstGeom>
        </p:spPr>
      </p:pic>
      <p:pic>
        <p:nvPicPr>
          <p:cNvPr id="4" name="Audio Recording Aug 26, 2022 at 4:27:14 PM" descr="Audio Recording Aug 26, 2022 at 4:27:14 PM">
            <a:hlinkClick r:id="" action="ppaction://media"/>
            <a:extLst>
              <a:ext uri="{FF2B5EF4-FFF2-40B4-BE49-F238E27FC236}">
                <a16:creationId xmlns:a16="http://schemas.microsoft.com/office/drawing/2014/main" id="{F8F37CE3-A725-3C91-EA43-4B8B0094DD4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741478" y="29718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766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F48F76-2523-042D-A16A-585BD170180A}"/>
              </a:ext>
            </a:extLst>
          </p:cNvPr>
          <p:cNvSpPr>
            <a:spLocks noGrp="1"/>
          </p:cNvSpPr>
          <p:nvPr>
            <p:ph type="title"/>
          </p:nvPr>
        </p:nvSpPr>
        <p:spPr/>
        <p:txBody>
          <a:bodyPr/>
          <a:lstStyle/>
          <a:p>
            <a:endParaRPr lang="en-US" dirty="0"/>
          </a:p>
        </p:txBody>
      </p:sp>
      <p:pic>
        <p:nvPicPr>
          <p:cNvPr id="4" name="Picture 6" descr="Cross-Cultural Polarity and Emotion Detection Using Sentiment Analysis and  Deep Learning -- a Case Study on COVID-19: Paper and Code - CatalyzeX">
            <a:extLst>
              <a:ext uri="{FF2B5EF4-FFF2-40B4-BE49-F238E27FC236}">
                <a16:creationId xmlns:a16="http://schemas.microsoft.com/office/drawing/2014/main" id="{842E06CD-A624-69E4-FA1C-C80FC3A43A9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6165" y="221286"/>
            <a:ext cx="7612891" cy="4700927"/>
          </a:xfrm>
          <a:prstGeom prst="rect">
            <a:avLst/>
          </a:prstGeom>
          <a:noFill/>
          <a:extLst>
            <a:ext uri="{909E8E84-426E-40DD-AFC4-6F175D3DCCD1}">
              <a14:hiddenFill xmlns:a14="http://schemas.microsoft.com/office/drawing/2010/main">
                <a:solidFill>
                  <a:srgbClr val="FFFFFF"/>
                </a:solidFill>
              </a14:hiddenFill>
            </a:ext>
          </a:extLst>
        </p:spPr>
      </p:pic>
      <p:pic>
        <p:nvPicPr>
          <p:cNvPr id="5" name="Audio Recording Aug 26, 2022 at 4:41:44 PM" descr="Audio Recording Aug 26, 2022 at 4:41:44 PM">
            <a:hlinkClick r:id="" action="ppaction://media"/>
            <a:extLst>
              <a:ext uri="{FF2B5EF4-FFF2-40B4-BE49-F238E27FC236}">
                <a16:creationId xmlns:a16="http://schemas.microsoft.com/office/drawing/2014/main" id="{4685E080-02C0-4C6A-3E91-1C5E19FC53C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644913" y="316672"/>
            <a:ext cx="812800" cy="812800"/>
          </a:xfrm>
          <a:prstGeom prst="rect">
            <a:avLst/>
          </a:prstGeom>
        </p:spPr>
      </p:pic>
    </p:spTree>
    <p:extLst>
      <p:ext uri="{BB962C8B-B14F-4D97-AF65-F5344CB8AC3E}">
        <p14:creationId xmlns:p14="http://schemas.microsoft.com/office/powerpoint/2010/main" val="2618074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59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2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t>Conclusion</a:t>
            </a:r>
            <a:endParaRPr b="1" dirty="0"/>
          </a:p>
        </p:txBody>
      </p:sp>
      <p:sp>
        <p:nvSpPr>
          <p:cNvPr id="243" name="Google Shape;243;p28"/>
          <p:cNvSpPr txBox="1">
            <a:spLocks noGrp="1"/>
          </p:cNvSpPr>
          <p:nvPr>
            <p:ph type="body" idx="1"/>
          </p:nvPr>
        </p:nvSpPr>
        <p:spPr>
          <a:xfrm>
            <a:off x="819150" y="1461052"/>
            <a:ext cx="7505700" cy="3369365"/>
          </a:xfrm>
          <a:prstGeom prst="rect">
            <a:avLst/>
          </a:prstGeom>
        </p:spPr>
        <p:txBody>
          <a:bodyPr spcFirstLastPara="1" wrap="square" lIns="91425" tIns="91425" rIns="91425" bIns="91425" anchor="t" anchorCtr="0">
            <a:normAutofit/>
          </a:bodyPr>
          <a:lstStyle/>
          <a:p>
            <a:pPr>
              <a:lnSpc>
                <a:spcPct val="150000"/>
              </a:lnSpc>
            </a:pPr>
            <a:r>
              <a:rPr lang="en-US" sz="1200" dirty="0">
                <a:latin typeface="Arial" panose="020B0604020202020204" pitchFamily="34" charset="0"/>
                <a:cs typeface="Arial" panose="020B0604020202020204" pitchFamily="34" charset="0"/>
              </a:rPr>
              <a:t>Emotion Detection can be seen as an important field of research in modern times in human-computer interaction. A sufficient amount of data has been collected by Kaggle to detect emotions from facial and audio information, whereas recognizing emotions from textual data is still a fresh and interesting thing in the computer world of data science.</a:t>
            </a:r>
          </a:p>
          <a:p>
            <a:pPr>
              <a:lnSpc>
                <a:spcPct val="150000"/>
              </a:lnSpc>
            </a:pPr>
            <a:r>
              <a:rPr lang="en-US" sz="1200" dirty="0">
                <a:latin typeface="Arial" panose="020B0604020202020204" pitchFamily="34" charset="0"/>
                <a:cs typeface="Arial" panose="020B0604020202020204" pitchFamily="34" charset="0"/>
              </a:rPr>
              <a:t>In this project, modules and methods that are currently being used to detect emotions from text are reviewed along with their limitations, and a new system architecture is proposed, which would perform efficiently.</a:t>
            </a:r>
          </a:p>
        </p:txBody>
      </p:sp>
      <p:pic>
        <p:nvPicPr>
          <p:cNvPr id="5128" name="Picture 8" descr="ost-construction - conclusion ico PNG image with transparent background |  TOPpng">
            <a:extLst>
              <a:ext uri="{FF2B5EF4-FFF2-40B4-BE49-F238E27FC236}">
                <a16:creationId xmlns:a16="http://schemas.microsoft.com/office/drawing/2014/main" id="{A08F7213-35E4-D736-4993-6B3985D1E1FF}"/>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46682" y="3354456"/>
            <a:ext cx="1443162" cy="1475961"/>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Recording Aug 26, 2022 at 4:46:10 PM" descr="Audio Recording Aug 26, 2022 at 4:46:10 PM">
            <a:hlinkClick r:id="" action="ppaction://media"/>
            <a:extLst>
              <a:ext uri="{FF2B5EF4-FFF2-40B4-BE49-F238E27FC236}">
                <a16:creationId xmlns:a16="http://schemas.microsoft.com/office/drawing/2014/main" id="{71651F29-8D2C-1BAB-7724-5DC44F9B6E7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783444" y="313083"/>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18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29"/>
          <p:cNvSpPr txBox="1">
            <a:spLocks noGrp="1"/>
          </p:cNvSpPr>
          <p:nvPr>
            <p:ph type="title"/>
          </p:nvPr>
        </p:nvSpPr>
        <p:spPr>
          <a:xfrm>
            <a:off x="819150" y="3683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t>Team Members Work Distribution</a:t>
            </a:r>
            <a:endParaRPr b="1" dirty="0"/>
          </a:p>
        </p:txBody>
      </p:sp>
      <p:sp>
        <p:nvSpPr>
          <p:cNvPr id="249" name="Google Shape;249;p29"/>
          <p:cNvSpPr txBox="1">
            <a:spLocks noGrp="1"/>
          </p:cNvSpPr>
          <p:nvPr>
            <p:ph type="body" idx="1"/>
          </p:nvPr>
        </p:nvSpPr>
        <p:spPr>
          <a:xfrm>
            <a:off x="819150" y="1160891"/>
            <a:ext cx="7505700" cy="3768918"/>
          </a:xfrm>
          <a:prstGeom prst="rect">
            <a:avLst/>
          </a:prstGeom>
        </p:spPr>
        <p:txBody>
          <a:bodyPr spcFirstLastPara="1" wrap="square" lIns="91425" tIns="91425" rIns="91425" bIns="91425" anchor="t" anchorCtr="0">
            <a:noAutofit/>
          </a:bodyPr>
          <a:lstStyle/>
          <a:p>
            <a:pPr marL="457200" lvl="0" indent="-298767" algn="l" rtl="0">
              <a:lnSpc>
                <a:spcPct val="150000"/>
              </a:lnSpc>
              <a:spcBef>
                <a:spcPts val="0"/>
              </a:spcBef>
              <a:spcAft>
                <a:spcPts val="0"/>
              </a:spcAft>
              <a:buSzPct val="100000"/>
              <a:buChar char="●"/>
            </a:pPr>
            <a:r>
              <a:rPr lang="en" sz="1200" dirty="0">
                <a:latin typeface="+mn-lt"/>
              </a:rPr>
              <a:t>Will Wu (</a:t>
            </a:r>
            <a:r>
              <a:rPr lang="en" sz="1200" u="sng" dirty="0">
                <a:solidFill>
                  <a:schemeClr val="hlink"/>
                </a:solidFill>
                <a:latin typeface="+mn-lt"/>
                <a:hlinkClick r:id="rId5"/>
              </a:rPr>
              <a:t>ww437@drexel.edu</a:t>
            </a:r>
            <a:r>
              <a:rPr lang="en" sz="1200" dirty="0">
                <a:latin typeface="+mn-lt"/>
              </a:rPr>
              <a:t>)</a:t>
            </a:r>
            <a:endParaRPr sz="1200" dirty="0">
              <a:latin typeface="+mn-lt"/>
            </a:endParaRPr>
          </a:p>
          <a:p>
            <a:pPr marL="914400" lvl="1" indent="-287972" algn="l" rtl="0">
              <a:lnSpc>
                <a:spcPct val="150000"/>
              </a:lnSpc>
              <a:spcBef>
                <a:spcPts val="0"/>
              </a:spcBef>
              <a:spcAft>
                <a:spcPts val="0"/>
              </a:spcAft>
              <a:buSzPct val="100000"/>
              <a:buChar char="○"/>
            </a:pPr>
            <a:r>
              <a:rPr lang="en" sz="1200" dirty="0">
                <a:latin typeface="+mn-lt"/>
              </a:rPr>
              <a:t>Presentation Organization</a:t>
            </a:r>
            <a:endParaRPr sz="1200" dirty="0">
              <a:latin typeface="+mn-lt"/>
            </a:endParaRPr>
          </a:p>
          <a:p>
            <a:pPr marL="914400" lvl="1" indent="-287972" algn="l" rtl="0">
              <a:lnSpc>
                <a:spcPct val="150000"/>
              </a:lnSpc>
              <a:spcBef>
                <a:spcPts val="0"/>
              </a:spcBef>
              <a:spcAft>
                <a:spcPts val="0"/>
              </a:spcAft>
              <a:buSzPct val="100000"/>
              <a:buChar char="○"/>
            </a:pPr>
            <a:r>
              <a:rPr lang="en" sz="1200" dirty="0">
                <a:latin typeface="+mn-lt"/>
              </a:rPr>
              <a:t>Pre-processing</a:t>
            </a:r>
            <a:endParaRPr sz="1200" dirty="0">
              <a:latin typeface="+mn-lt"/>
            </a:endParaRPr>
          </a:p>
          <a:p>
            <a:pPr marL="457200" lvl="0" indent="-298767" algn="l" rtl="0">
              <a:lnSpc>
                <a:spcPct val="150000"/>
              </a:lnSpc>
              <a:spcBef>
                <a:spcPts val="0"/>
              </a:spcBef>
              <a:spcAft>
                <a:spcPts val="0"/>
              </a:spcAft>
              <a:buSzPct val="100000"/>
              <a:buChar char="●"/>
            </a:pPr>
            <a:r>
              <a:rPr lang="en" sz="1200" dirty="0">
                <a:latin typeface="+mn-lt"/>
              </a:rPr>
              <a:t>Mangesh Raut (</a:t>
            </a:r>
            <a:r>
              <a:rPr lang="en" sz="1200" u="sng" dirty="0">
                <a:solidFill>
                  <a:schemeClr val="hlink"/>
                </a:solidFill>
                <a:latin typeface="+mn-lt"/>
                <a:hlinkClick r:id="rId6"/>
              </a:rPr>
              <a:t>mbr63</a:t>
            </a:r>
            <a:r>
              <a:rPr lang="en" sz="1200" u="sng" dirty="0">
                <a:solidFill>
                  <a:schemeClr val="hlink"/>
                </a:solidFill>
                <a:latin typeface="+mn-lt"/>
                <a:hlinkClick r:id="rId6"/>
              </a:rPr>
              <a:t>@drexel.edu</a:t>
            </a:r>
            <a:r>
              <a:rPr lang="en" sz="1200" dirty="0">
                <a:latin typeface="+mn-lt"/>
              </a:rPr>
              <a:t>)</a:t>
            </a:r>
            <a:endParaRPr sz="1200" dirty="0">
              <a:latin typeface="+mn-lt"/>
            </a:endParaRPr>
          </a:p>
          <a:p>
            <a:pPr marL="914400" lvl="1" indent="-287972" algn="l" rtl="0">
              <a:lnSpc>
                <a:spcPct val="150000"/>
              </a:lnSpc>
              <a:spcBef>
                <a:spcPts val="0"/>
              </a:spcBef>
              <a:spcAft>
                <a:spcPts val="0"/>
              </a:spcAft>
              <a:buSzPct val="100000"/>
              <a:buChar char="○"/>
            </a:pPr>
            <a:r>
              <a:rPr lang="en" sz="1200" dirty="0">
                <a:latin typeface="+mn-lt"/>
              </a:rPr>
              <a:t>Presentation Organization</a:t>
            </a:r>
            <a:endParaRPr sz="1200" dirty="0">
              <a:latin typeface="+mn-lt"/>
            </a:endParaRPr>
          </a:p>
          <a:p>
            <a:pPr marL="914400" lvl="1" indent="-287972" algn="l" rtl="0">
              <a:lnSpc>
                <a:spcPct val="150000"/>
              </a:lnSpc>
              <a:spcBef>
                <a:spcPts val="0"/>
              </a:spcBef>
              <a:spcAft>
                <a:spcPts val="0"/>
              </a:spcAft>
              <a:buSzPct val="100000"/>
              <a:buChar char="○"/>
            </a:pPr>
            <a:r>
              <a:rPr lang="en" sz="1200" dirty="0">
                <a:latin typeface="+mn-lt"/>
              </a:rPr>
              <a:t>Machine Learning models</a:t>
            </a:r>
            <a:endParaRPr sz="1200" dirty="0">
              <a:latin typeface="+mn-lt"/>
            </a:endParaRPr>
          </a:p>
          <a:p>
            <a:pPr marL="914400" lvl="1" indent="-287972" algn="l" rtl="0">
              <a:lnSpc>
                <a:spcPct val="150000"/>
              </a:lnSpc>
              <a:spcBef>
                <a:spcPts val="0"/>
              </a:spcBef>
              <a:spcAft>
                <a:spcPts val="0"/>
              </a:spcAft>
              <a:buSzPct val="100000"/>
              <a:buChar char="○"/>
            </a:pPr>
            <a:r>
              <a:rPr lang="en" sz="1200" dirty="0">
                <a:latin typeface="+mn-lt"/>
              </a:rPr>
              <a:t>EDA Visualization</a:t>
            </a:r>
            <a:endParaRPr sz="1200" dirty="0">
              <a:latin typeface="+mn-lt"/>
            </a:endParaRPr>
          </a:p>
          <a:p>
            <a:pPr marL="457200" lvl="0" indent="-298767" algn="l" rtl="0">
              <a:lnSpc>
                <a:spcPct val="150000"/>
              </a:lnSpc>
              <a:spcBef>
                <a:spcPts val="0"/>
              </a:spcBef>
              <a:spcAft>
                <a:spcPts val="0"/>
              </a:spcAft>
              <a:buSzPct val="100000"/>
              <a:buChar char="●"/>
            </a:pPr>
            <a:r>
              <a:rPr lang="en" sz="1200" dirty="0">
                <a:latin typeface="+mn-lt"/>
              </a:rPr>
              <a:t>Josh Clark (</a:t>
            </a:r>
            <a:r>
              <a:rPr lang="en" sz="1200" u="sng" dirty="0">
                <a:solidFill>
                  <a:schemeClr val="hlink"/>
                </a:solidFill>
                <a:latin typeface="+mn-lt"/>
                <a:hlinkClick r:id="rId7"/>
              </a:rPr>
              <a:t>jc4577</a:t>
            </a:r>
            <a:r>
              <a:rPr lang="en" sz="1200" u="sng" dirty="0">
                <a:solidFill>
                  <a:schemeClr val="hlink"/>
                </a:solidFill>
                <a:latin typeface="+mn-lt"/>
                <a:hlinkClick r:id="rId7"/>
              </a:rPr>
              <a:t>@drexel.edu</a:t>
            </a:r>
            <a:r>
              <a:rPr lang="en" sz="1200" dirty="0">
                <a:latin typeface="+mn-lt"/>
              </a:rPr>
              <a:t>)</a:t>
            </a:r>
            <a:endParaRPr sz="1200" dirty="0">
              <a:latin typeface="+mn-lt"/>
            </a:endParaRPr>
          </a:p>
          <a:p>
            <a:pPr lvl="1" indent="-287972">
              <a:lnSpc>
                <a:spcPct val="150000"/>
              </a:lnSpc>
              <a:buSzPct val="100000"/>
            </a:pPr>
            <a:r>
              <a:rPr lang="en-US" sz="1200" dirty="0">
                <a:latin typeface="+mn-lt"/>
              </a:rPr>
              <a:t>Usefulness of sentiments and class imbalance</a:t>
            </a:r>
            <a:endParaRPr lang="en" sz="1200" dirty="0">
              <a:latin typeface="+mn-lt"/>
            </a:endParaRPr>
          </a:p>
          <a:p>
            <a:pPr marL="914400" lvl="1" indent="-287972" algn="l" rtl="0">
              <a:lnSpc>
                <a:spcPct val="150000"/>
              </a:lnSpc>
              <a:spcBef>
                <a:spcPts val="0"/>
              </a:spcBef>
              <a:spcAft>
                <a:spcPts val="0"/>
              </a:spcAft>
              <a:buSzPct val="100000"/>
              <a:buChar char="○"/>
            </a:pPr>
            <a:r>
              <a:rPr lang="en" sz="1200" dirty="0">
                <a:latin typeface="+mn-lt"/>
              </a:rPr>
              <a:t>Statistical model</a:t>
            </a:r>
            <a:endParaRPr sz="1200" dirty="0">
              <a:latin typeface="+mn-lt"/>
            </a:endParaRPr>
          </a:p>
          <a:p>
            <a:pPr marL="457200" lvl="0" indent="-298767" algn="l" rtl="0">
              <a:lnSpc>
                <a:spcPct val="150000"/>
              </a:lnSpc>
              <a:spcBef>
                <a:spcPts val="0"/>
              </a:spcBef>
              <a:spcAft>
                <a:spcPts val="0"/>
              </a:spcAft>
              <a:buSzPct val="100000"/>
              <a:buChar char="●"/>
            </a:pPr>
            <a:r>
              <a:rPr lang="en" sz="1200" dirty="0" err="1">
                <a:latin typeface="+mn-lt"/>
              </a:rPr>
              <a:t>Mobin</a:t>
            </a:r>
            <a:r>
              <a:rPr lang="en" sz="1200" dirty="0">
                <a:latin typeface="+mn-lt"/>
              </a:rPr>
              <a:t> Rahimi (</a:t>
            </a:r>
            <a:r>
              <a:rPr lang="en" sz="1200" u="sng" dirty="0">
                <a:solidFill>
                  <a:schemeClr val="hlink"/>
                </a:solidFill>
                <a:latin typeface="+mn-lt"/>
                <a:hlinkClick r:id="rId8"/>
              </a:rPr>
              <a:t>mr3596</a:t>
            </a:r>
            <a:r>
              <a:rPr lang="en" sz="1200" u="sng" dirty="0">
                <a:solidFill>
                  <a:schemeClr val="hlink"/>
                </a:solidFill>
                <a:latin typeface="+mn-lt"/>
                <a:hlinkClick r:id="rId8"/>
              </a:rPr>
              <a:t>@drexel.edu</a:t>
            </a:r>
            <a:r>
              <a:rPr lang="en" sz="1200" dirty="0">
                <a:latin typeface="+mn-lt"/>
              </a:rPr>
              <a:t>)</a:t>
            </a:r>
            <a:endParaRPr sz="1200" dirty="0">
              <a:latin typeface="+mn-lt"/>
            </a:endParaRPr>
          </a:p>
          <a:p>
            <a:pPr marL="914400" lvl="1" indent="-287972" algn="l" rtl="0">
              <a:lnSpc>
                <a:spcPct val="150000"/>
              </a:lnSpc>
              <a:spcBef>
                <a:spcPts val="0"/>
              </a:spcBef>
              <a:spcAft>
                <a:spcPts val="0"/>
              </a:spcAft>
              <a:buSzPct val="100000"/>
              <a:buChar char="○"/>
            </a:pPr>
            <a:r>
              <a:rPr lang="en" sz="1200" dirty="0">
                <a:latin typeface="+mn-lt"/>
              </a:rPr>
              <a:t>Project code organization</a:t>
            </a:r>
            <a:endParaRPr sz="1200" dirty="0">
              <a:latin typeface="+mn-lt"/>
            </a:endParaRPr>
          </a:p>
          <a:p>
            <a:pPr marL="914400" lvl="1" indent="-287972" algn="l" rtl="0">
              <a:lnSpc>
                <a:spcPct val="150000"/>
              </a:lnSpc>
              <a:spcBef>
                <a:spcPts val="0"/>
              </a:spcBef>
              <a:spcAft>
                <a:spcPts val="0"/>
              </a:spcAft>
              <a:buSzPct val="100000"/>
              <a:buChar char="○"/>
            </a:pPr>
            <a:r>
              <a:rPr lang="en" sz="1200" dirty="0" err="1">
                <a:latin typeface="+mn-lt"/>
              </a:rPr>
              <a:t>Readme.txt</a:t>
            </a:r>
            <a:endParaRPr sz="1200" dirty="0">
              <a:latin typeface="+mn-lt"/>
            </a:endParaRPr>
          </a:p>
        </p:txBody>
      </p:sp>
      <p:pic>
        <p:nvPicPr>
          <p:cNvPr id="1026" name="Picture 2" descr="3d Transparent Thank You - Thank You Png | Full Size PNG Download | SeekPNG">
            <a:extLst>
              <a:ext uri="{FF2B5EF4-FFF2-40B4-BE49-F238E27FC236}">
                <a16:creationId xmlns:a16="http://schemas.microsoft.com/office/drawing/2014/main" id="{CA75EE6A-C9AF-D10C-2E0F-6906150CABCB}"/>
              </a:ext>
            </a:extLst>
          </p:cNvPr>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355755" y="1322900"/>
            <a:ext cx="4376410" cy="2027129"/>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Friends Icon - Download in Glyph Style">
            <a:extLst>
              <a:ext uri="{FF2B5EF4-FFF2-40B4-BE49-F238E27FC236}">
                <a16:creationId xmlns:a16="http://schemas.microsoft.com/office/drawing/2014/main" id="{D8DBA6CC-317C-A4B1-1FD5-EE4661BC2410}"/>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5915770" y="3307683"/>
            <a:ext cx="1625600" cy="1625600"/>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Recording Aug 26, 2022 at 3:53:04 PM" descr="Audio Recording Aug 26, 2022 at 3:53:04 PM">
            <a:hlinkClick r:id="" action="ppaction://media"/>
            <a:extLst>
              <a:ext uri="{FF2B5EF4-FFF2-40B4-BE49-F238E27FC236}">
                <a16:creationId xmlns:a16="http://schemas.microsoft.com/office/drawing/2014/main" id="{54A16C9B-1136-1B9B-357C-77DE4A89D28F}"/>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7919365" y="213691"/>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Introduction</a:t>
            </a:r>
            <a:endParaRPr b="1"/>
          </a:p>
        </p:txBody>
      </p:sp>
      <p:sp>
        <p:nvSpPr>
          <p:cNvPr id="136" name="Google Shape;136;p14"/>
          <p:cNvSpPr txBox="1">
            <a:spLocks noGrp="1"/>
          </p:cNvSpPr>
          <p:nvPr>
            <p:ph type="body" idx="1"/>
          </p:nvPr>
        </p:nvSpPr>
        <p:spPr>
          <a:xfrm>
            <a:off x="819150" y="1800200"/>
            <a:ext cx="8115000" cy="3142500"/>
          </a:xfrm>
          <a:prstGeom prst="rect">
            <a:avLst/>
          </a:prstGeom>
        </p:spPr>
        <p:txBody>
          <a:bodyPr spcFirstLastPara="1" wrap="square" lIns="91425" tIns="91425" rIns="91425" bIns="91425" anchor="t" anchorCtr="0">
            <a:noAutofit/>
          </a:bodyPr>
          <a:lstStyle/>
          <a:p>
            <a:pPr marL="0" lvl="0" indent="0" algn="l" rtl="0">
              <a:lnSpc>
                <a:spcPct val="150000"/>
              </a:lnSpc>
              <a:spcBef>
                <a:spcPts val="1200"/>
              </a:spcBef>
              <a:spcAft>
                <a:spcPts val="0"/>
              </a:spcAft>
              <a:buNone/>
            </a:pPr>
            <a:r>
              <a:rPr lang="en" sz="1200" b="1">
                <a:solidFill>
                  <a:srgbClr val="252525"/>
                </a:solidFill>
                <a:latin typeface="Arial"/>
                <a:ea typeface="Arial"/>
                <a:cs typeface="Arial"/>
                <a:sym typeface="Arial"/>
              </a:rPr>
              <a:t>What is emotion?</a:t>
            </a:r>
            <a:endParaRPr sz="1200" b="1">
              <a:solidFill>
                <a:srgbClr val="252525"/>
              </a:solidFill>
              <a:latin typeface="Arial"/>
              <a:ea typeface="Arial"/>
              <a:cs typeface="Arial"/>
              <a:sym typeface="Arial"/>
            </a:endParaRPr>
          </a:p>
          <a:p>
            <a:pPr marL="0" lvl="0" indent="0" algn="l" rtl="0">
              <a:lnSpc>
                <a:spcPct val="150000"/>
              </a:lnSpc>
              <a:spcBef>
                <a:spcPts val="1200"/>
              </a:spcBef>
              <a:spcAft>
                <a:spcPts val="0"/>
              </a:spcAft>
              <a:buNone/>
            </a:pPr>
            <a:r>
              <a:rPr lang="en" sz="1200">
                <a:solidFill>
                  <a:srgbClr val="252525"/>
                </a:solidFill>
                <a:latin typeface="Arial"/>
                <a:ea typeface="Arial"/>
                <a:cs typeface="Arial"/>
                <a:sym typeface="Arial"/>
              </a:rPr>
              <a:t>Emotions are mental states brought on by neurophysiological changes, variously associated with thoughts, feelings, behavioral responses, and a degree of pleasure or displeasure.</a:t>
            </a:r>
            <a:endParaRPr sz="1200">
              <a:solidFill>
                <a:srgbClr val="252525"/>
              </a:solidFill>
              <a:latin typeface="Arial"/>
              <a:ea typeface="Arial"/>
              <a:cs typeface="Arial"/>
              <a:sym typeface="Arial"/>
            </a:endParaRPr>
          </a:p>
          <a:p>
            <a:pPr marL="0" lvl="0" indent="0" algn="l" rtl="0">
              <a:lnSpc>
                <a:spcPct val="150000"/>
              </a:lnSpc>
              <a:spcBef>
                <a:spcPts val="1200"/>
              </a:spcBef>
              <a:spcAft>
                <a:spcPts val="0"/>
              </a:spcAft>
              <a:buNone/>
            </a:pPr>
            <a:r>
              <a:rPr lang="en" sz="1200" b="1">
                <a:solidFill>
                  <a:srgbClr val="252525"/>
                </a:solidFill>
                <a:latin typeface="Arial"/>
                <a:ea typeface="Arial"/>
                <a:cs typeface="Arial"/>
                <a:sym typeface="Arial"/>
              </a:rPr>
              <a:t>Types of Emotions:</a:t>
            </a:r>
            <a:r>
              <a:rPr lang="en" sz="1200">
                <a:solidFill>
                  <a:srgbClr val="252525"/>
                </a:solidFill>
                <a:latin typeface="Arial"/>
                <a:ea typeface="Arial"/>
                <a:cs typeface="Arial"/>
                <a:sym typeface="Arial"/>
              </a:rPr>
              <a:t> Worry, Happiness, Sadness, Love, Surprise, Fun, Relief, Hate, Empty, Enthusiasm, Boredom, Anger.</a:t>
            </a:r>
            <a:endParaRPr sz="1200">
              <a:solidFill>
                <a:srgbClr val="252525"/>
              </a:solidFill>
              <a:latin typeface="Arial"/>
              <a:ea typeface="Arial"/>
              <a:cs typeface="Arial"/>
              <a:sym typeface="Arial"/>
            </a:endParaRPr>
          </a:p>
          <a:p>
            <a:pPr marL="0" lvl="0" indent="0" algn="l" rtl="0">
              <a:lnSpc>
                <a:spcPct val="150000"/>
              </a:lnSpc>
              <a:spcBef>
                <a:spcPts val="1200"/>
              </a:spcBef>
              <a:spcAft>
                <a:spcPts val="1200"/>
              </a:spcAft>
              <a:buNone/>
            </a:pPr>
            <a:r>
              <a:rPr lang="en" sz="1200">
                <a:solidFill>
                  <a:srgbClr val="252525"/>
                </a:solidFill>
                <a:latin typeface="Arial"/>
                <a:ea typeface="Arial"/>
                <a:cs typeface="Arial"/>
                <a:sym typeface="Arial"/>
              </a:rPr>
              <a:t>Speech, facial expressions, and </a:t>
            </a:r>
            <a:r>
              <a:rPr lang="en" sz="1200" b="1">
                <a:solidFill>
                  <a:srgbClr val="252525"/>
                </a:solidFill>
                <a:latin typeface="Arial"/>
                <a:ea typeface="Arial"/>
                <a:cs typeface="Arial"/>
                <a:sym typeface="Arial"/>
              </a:rPr>
              <a:t>text-based emotions</a:t>
            </a:r>
            <a:r>
              <a:rPr lang="en" sz="1200">
                <a:solidFill>
                  <a:srgbClr val="252525"/>
                </a:solidFill>
                <a:latin typeface="Arial"/>
                <a:ea typeface="Arial"/>
                <a:cs typeface="Arial"/>
                <a:sym typeface="Arial"/>
              </a:rPr>
              <a:t> are all ways that people can express their feelings. Text messages are a popular form of communication. Humans can quickly discern emotions, while machines have a harder time. For machines to discern emotions in text, algorithms must be precise. For psychologists, text-based recognition is also helpful.</a:t>
            </a:r>
            <a:endParaRPr sz="1200">
              <a:solidFill>
                <a:srgbClr val="212121"/>
              </a:solidFill>
              <a:latin typeface="Arial"/>
              <a:ea typeface="Arial"/>
              <a:cs typeface="Arial"/>
              <a:sym typeface="Arial"/>
            </a:endParaRPr>
          </a:p>
        </p:txBody>
      </p:sp>
      <p:pic>
        <p:nvPicPr>
          <p:cNvPr id="137" name="Google Shape;137;p14"/>
          <p:cNvPicPr preferRelativeResize="0"/>
          <p:nvPr/>
        </p:nvPicPr>
        <p:blipFill>
          <a:blip r:embed="rId5">
            <a:alphaModFix/>
          </a:blip>
          <a:stretch>
            <a:fillRect/>
          </a:stretch>
        </p:blipFill>
        <p:spPr>
          <a:xfrm>
            <a:off x="4572012" y="212550"/>
            <a:ext cx="2055715" cy="1778176"/>
          </a:xfrm>
          <a:prstGeom prst="rect">
            <a:avLst/>
          </a:prstGeom>
          <a:noFill/>
          <a:ln>
            <a:noFill/>
          </a:ln>
        </p:spPr>
      </p:pic>
      <p:pic>
        <p:nvPicPr>
          <p:cNvPr id="2" name="slide 2" descr="slide 2">
            <a:hlinkClick r:id="" action="ppaction://media"/>
            <a:extLst>
              <a:ext uri="{FF2B5EF4-FFF2-40B4-BE49-F238E27FC236}">
                <a16:creationId xmlns:a16="http://schemas.microsoft.com/office/drawing/2014/main" id="{D3764DD4-8E76-60E8-1DA5-95373837EE7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7918450" y="28883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69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15"/>
          <p:cNvSpPr txBox="1">
            <a:spLocks noGrp="1"/>
          </p:cNvSpPr>
          <p:nvPr>
            <p:ph type="title"/>
          </p:nvPr>
        </p:nvSpPr>
        <p:spPr>
          <a:xfrm>
            <a:off x="819150" y="326775"/>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Context, Content, Inspiration</a:t>
            </a:r>
            <a:endParaRPr b="1"/>
          </a:p>
        </p:txBody>
      </p:sp>
      <p:sp>
        <p:nvSpPr>
          <p:cNvPr id="143" name="Google Shape;143;p15"/>
          <p:cNvSpPr txBox="1">
            <a:spLocks noGrp="1"/>
          </p:cNvSpPr>
          <p:nvPr>
            <p:ph type="body" idx="1"/>
          </p:nvPr>
        </p:nvSpPr>
        <p:spPr>
          <a:xfrm>
            <a:off x="819150" y="1281375"/>
            <a:ext cx="7505700" cy="3496500"/>
          </a:xfrm>
          <a:prstGeom prst="rect">
            <a:avLst/>
          </a:prstGeom>
        </p:spPr>
        <p:txBody>
          <a:bodyPr spcFirstLastPara="1" wrap="square" lIns="91425" tIns="91425" rIns="91425" bIns="91425" anchor="t" anchorCtr="0">
            <a:noAutofit/>
          </a:bodyPr>
          <a:lstStyle/>
          <a:p>
            <a:pPr marL="0" lvl="0" indent="0" algn="l" rtl="0">
              <a:lnSpc>
                <a:spcPct val="150000"/>
              </a:lnSpc>
              <a:spcBef>
                <a:spcPts val="1200"/>
              </a:spcBef>
              <a:spcAft>
                <a:spcPts val="0"/>
              </a:spcAft>
              <a:buNone/>
            </a:pPr>
            <a:r>
              <a:rPr lang="en" sz="1200">
                <a:solidFill>
                  <a:srgbClr val="252525"/>
                </a:solidFill>
                <a:latin typeface="Arial"/>
                <a:ea typeface="Arial"/>
                <a:cs typeface="Arial"/>
                <a:sym typeface="Arial"/>
              </a:rPr>
              <a:t>One of the difficult issues in natural language processing is emotion recognition from text. The lack of labeled datasets and the multi-class nature of the issue are the causes. Since there are many different human emotions, it is challenging to compile adequate data for each emotion, which leads to the issue of class imbalance. The goal of using labeled data for emotion identification is to create a model that can effectively identify emotions.</a:t>
            </a:r>
            <a:endParaRPr sz="1200">
              <a:solidFill>
                <a:srgbClr val="252525"/>
              </a:solidFill>
              <a:latin typeface="Arial"/>
              <a:ea typeface="Arial"/>
              <a:cs typeface="Arial"/>
              <a:sym typeface="Arial"/>
            </a:endParaRPr>
          </a:p>
          <a:p>
            <a:pPr marL="0" lvl="0" indent="0" algn="l" rtl="0">
              <a:lnSpc>
                <a:spcPct val="150000"/>
              </a:lnSpc>
              <a:spcBef>
                <a:spcPts val="1200"/>
              </a:spcBef>
              <a:spcAft>
                <a:spcPts val="0"/>
              </a:spcAft>
              <a:buNone/>
            </a:pPr>
            <a:r>
              <a:rPr lang="en" sz="1200">
                <a:solidFill>
                  <a:srgbClr val="252525"/>
                </a:solidFill>
                <a:latin typeface="Arial"/>
                <a:ea typeface="Arial"/>
                <a:cs typeface="Arial"/>
                <a:sym typeface="Arial"/>
              </a:rPr>
              <a:t>The information is essentially a collection of tweets that have had the emotions they expressed annotated. The tweet id, emotion, and content columns are all present. We have the raw tweet under "content." The sentiment of a tweet reflects the sentiment behind it. For further details, consult the beginning notebook.</a:t>
            </a:r>
            <a:endParaRPr sz="1200">
              <a:solidFill>
                <a:srgbClr val="252525"/>
              </a:solidFill>
              <a:latin typeface="Arial"/>
              <a:ea typeface="Arial"/>
              <a:cs typeface="Arial"/>
              <a:sym typeface="Arial"/>
            </a:endParaRPr>
          </a:p>
          <a:p>
            <a:pPr marL="0" lvl="0" indent="0" algn="l" rtl="0">
              <a:lnSpc>
                <a:spcPct val="150000"/>
              </a:lnSpc>
              <a:spcBef>
                <a:spcPts val="1200"/>
              </a:spcBef>
              <a:spcAft>
                <a:spcPts val="1200"/>
              </a:spcAft>
              <a:buNone/>
            </a:pPr>
            <a:r>
              <a:rPr lang="en" sz="1200">
                <a:solidFill>
                  <a:srgbClr val="252525"/>
                </a:solidFill>
                <a:latin typeface="Arial"/>
                <a:ea typeface="Arial"/>
                <a:cs typeface="Arial"/>
                <a:sym typeface="Arial"/>
              </a:rPr>
              <a:t>Thirteen different emotions, totaling over 40,000 records, are present in the data we have. Therefore, creating a multiclass classification model that is effective is difficult. In order to develop an effective model, we might need to logically minimize the number of classes and employ some cutting-edge techniques.</a:t>
            </a:r>
            <a:endParaRPr sz="1200">
              <a:solidFill>
                <a:srgbClr val="252525"/>
              </a:solidFill>
              <a:latin typeface="Arial"/>
              <a:ea typeface="Arial"/>
              <a:cs typeface="Arial"/>
              <a:sym typeface="Arial"/>
            </a:endParaRPr>
          </a:p>
        </p:txBody>
      </p:sp>
      <p:pic>
        <p:nvPicPr>
          <p:cNvPr id="144" name="Google Shape;144;p15"/>
          <p:cNvPicPr preferRelativeResize="0"/>
          <p:nvPr/>
        </p:nvPicPr>
        <p:blipFill>
          <a:blip r:embed="rId5">
            <a:alphaModFix/>
          </a:blip>
          <a:stretch>
            <a:fillRect/>
          </a:stretch>
        </p:blipFill>
        <p:spPr>
          <a:xfrm>
            <a:off x="7047325" y="243675"/>
            <a:ext cx="1792399" cy="1037700"/>
          </a:xfrm>
          <a:prstGeom prst="rect">
            <a:avLst/>
          </a:prstGeom>
          <a:noFill/>
          <a:ln>
            <a:noFill/>
          </a:ln>
        </p:spPr>
      </p:pic>
      <p:pic>
        <p:nvPicPr>
          <p:cNvPr id="2" name="slide3" descr="slide3">
            <a:hlinkClick r:id="" action="ppaction://media"/>
            <a:extLst>
              <a:ext uri="{FF2B5EF4-FFF2-40B4-BE49-F238E27FC236}">
                <a16:creationId xmlns:a16="http://schemas.microsoft.com/office/drawing/2014/main" id="{5B1B94A3-A223-F9B9-2191-352E2514292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6126051" y="762525"/>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7283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rmAutofit/>
          </a:bodyPr>
          <a:lstStyle/>
          <a:p>
            <a:pPr marL="0" lvl="0" indent="0" algn="l" rtl="0">
              <a:lnSpc>
                <a:spcPct val="115000"/>
              </a:lnSpc>
              <a:spcBef>
                <a:spcPts val="0"/>
              </a:spcBef>
              <a:spcAft>
                <a:spcPts val="0"/>
              </a:spcAft>
              <a:buNone/>
            </a:pPr>
            <a:r>
              <a:rPr lang="en" b="1">
                <a:latin typeface="Arial"/>
                <a:ea typeface="Arial"/>
                <a:cs typeface="Arial"/>
                <a:sym typeface="Arial"/>
              </a:rPr>
              <a:t>Keyword Based</a:t>
            </a:r>
            <a:endParaRPr b="1">
              <a:latin typeface="Arial"/>
              <a:ea typeface="Arial"/>
              <a:cs typeface="Arial"/>
              <a:sym typeface="Arial"/>
            </a:endParaRPr>
          </a:p>
        </p:txBody>
      </p:sp>
      <p:sp>
        <p:nvSpPr>
          <p:cNvPr id="150" name="Google Shape;150;p16"/>
          <p:cNvSpPr txBox="1">
            <a:spLocks noGrp="1"/>
          </p:cNvSpPr>
          <p:nvPr>
            <p:ph type="body" idx="1"/>
          </p:nvPr>
        </p:nvSpPr>
        <p:spPr>
          <a:xfrm>
            <a:off x="819150" y="1740250"/>
            <a:ext cx="5395200" cy="2698500"/>
          </a:xfrm>
          <a:prstGeom prst="rect">
            <a:avLst/>
          </a:prstGeom>
        </p:spPr>
        <p:txBody>
          <a:bodyPr spcFirstLastPara="1" wrap="square" lIns="91425" tIns="91425" rIns="91425" bIns="91425" anchor="t" anchorCtr="0">
            <a:normAutofit/>
          </a:bodyPr>
          <a:lstStyle/>
          <a:p>
            <a:pPr marL="0" lvl="0" indent="0" algn="l" rtl="0">
              <a:lnSpc>
                <a:spcPct val="150000"/>
              </a:lnSpc>
              <a:spcBef>
                <a:spcPts val="0"/>
              </a:spcBef>
              <a:spcAft>
                <a:spcPts val="0"/>
              </a:spcAft>
              <a:buNone/>
            </a:pPr>
            <a:r>
              <a:rPr lang="en" sz="1200">
                <a:solidFill>
                  <a:srgbClr val="000000"/>
                </a:solidFill>
                <a:latin typeface="Arial"/>
                <a:ea typeface="Arial"/>
                <a:cs typeface="Arial"/>
                <a:sym typeface="Arial"/>
              </a:rPr>
              <a:t>Simple and Easy method Find Specific word in the sentence Work on Three dimension </a:t>
            </a:r>
            <a:endParaRPr sz="1200">
              <a:solidFill>
                <a:srgbClr val="000000"/>
              </a:solidFill>
              <a:latin typeface="Arial"/>
              <a:ea typeface="Arial"/>
              <a:cs typeface="Arial"/>
              <a:sym typeface="Arial"/>
            </a:endParaRPr>
          </a:p>
          <a:p>
            <a:pPr marL="0" lvl="0" indent="0" algn="l" rtl="0">
              <a:lnSpc>
                <a:spcPct val="150000"/>
              </a:lnSpc>
              <a:spcBef>
                <a:spcPts val="0"/>
              </a:spcBef>
              <a:spcAft>
                <a:spcPts val="0"/>
              </a:spcAft>
              <a:buNone/>
            </a:pPr>
            <a:r>
              <a:rPr lang="en" sz="1200" b="1">
                <a:solidFill>
                  <a:srgbClr val="000000"/>
                </a:solidFill>
                <a:latin typeface="Arial"/>
                <a:ea typeface="Arial"/>
                <a:cs typeface="Arial"/>
                <a:sym typeface="Arial"/>
              </a:rPr>
              <a:t>Evaluation</a:t>
            </a:r>
            <a:r>
              <a:rPr lang="en" sz="1200">
                <a:solidFill>
                  <a:srgbClr val="000000"/>
                </a:solidFill>
                <a:latin typeface="Arial"/>
                <a:ea typeface="Arial"/>
                <a:cs typeface="Arial"/>
                <a:sym typeface="Arial"/>
              </a:rPr>
              <a:t>: this show how much a word is closed to happy or sad</a:t>
            </a:r>
            <a:endParaRPr sz="1200">
              <a:solidFill>
                <a:srgbClr val="000000"/>
              </a:solidFill>
              <a:latin typeface="Arial"/>
              <a:ea typeface="Arial"/>
              <a:cs typeface="Arial"/>
              <a:sym typeface="Arial"/>
            </a:endParaRPr>
          </a:p>
          <a:p>
            <a:pPr marL="0" lvl="0" indent="0" algn="l" rtl="0">
              <a:lnSpc>
                <a:spcPct val="150000"/>
              </a:lnSpc>
              <a:spcBef>
                <a:spcPts val="0"/>
              </a:spcBef>
              <a:spcAft>
                <a:spcPts val="0"/>
              </a:spcAft>
              <a:buNone/>
            </a:pPr>
            <a:r>
              <a:rPr lang="en" sz="1200" b="1">
                <a:solidFill>
                  <a:srgbClr val="000000"/>
                </a:solidFill>
                <a:latin typeface="Arial"/>
                <a:ea typeface="Arial"/>
                <a:cs typeface="Arial"/>
                <a:sym typeface="Arial"/>
              </a:rPr>
              <a:t>Potency</a:t>
            </a:r>
            <a:r>
              <a:rPr lang="en" sz="1200">
                <a:solidFill>
                  <a:srgbClr val="000000"/>
                </a:solidFill>
                <a:latin typeface="Arial"/>
                <a:ea typeface="Arial"/>
                <a:cs typeface="Arial"/>
                <a:sym typeface="Arial"/>
              </a:rPr>
              <a:t>: show strong and weak intensity of word</a:t>
            </a:r>
            <a:endParaRPr sz="1200">
              <a:solidFill>
                <a:srgbClr val="000000"/>
              </a:solidFill>
              <a:latin typeface="Arial"/>
              <a:ea typeface="Arial"/>
              <a:cs typeface="Arial"/>
              <a:sym typeface="Arial"/>
            </a:endParaRPr>
          </a:p>
          <a:p>
            <a:pPr marL="0" lvl="0" indent="0" algn="l" rtl="0">
              <a:lnSpc>
                <a:spcPct val="150000"/>
              </a:lnSpc>
              <a:spcBef>
                <a:spcPts val="0"/>
              </a:spcBef>
              <a:spcAft>
                <a:spcPts val="0"/>
              </a:spcAft>
              <a:buNone/>
            </a:pPr>
            <a:r>
              <a:rPr lang="en" sz="1200" b="1">
                <a:solidFill>
                  <a:srgbClr val="000000"/>
                </a:solidFill>
                <a:latin typeface="Arial"/>
                <a:ea typeface="Arial"/>
                <a:cs typeface="Arial"/>
                <a:sym typeface="Arial"/>
              </a:rPr>
              <a:t>Activity</a:t>
            </a:r>
            <a:r>
              <a:rPr lang="en" sz="1200">
                <a:solidFill>
                  <a:srgbClr val="000000"/>
                </a:solidFill>
                <a:latin typeface="Arial"/>
                <a:ea typeface="Arial"/>
                <a:cs typeface="Arial"/>
                <a:sym typeface="Arial"/>
              </a:rPr>
              <a:t>: show passive or active activity of the sentence</a:t>
            </a:r>
            <a:endParaRPr sz="1200">
              <a:solidFill>
                <a:srgbClr val="000000"/>
              </a:solidFill>
              <a:latin typeface="Arial"/>
              <a:ea typeface="Arial"/>
              <a:cs typeface="Arial"/>
              <a:sym typeface="Arial"/>
            </a:endParaRPr>
          </a:p>
          <a:p>
            <a:pPr marL="0" lvl="0" indent="0" algn="l" rtl="0">
              <a:lnSpc>
                <a:spcPct val="150000"/>
              </a:lnSpc>
              <a:spcBef>
                <a:spcPts val="0"/>
              </a:spcBef>
              <a:spcAft>
                <a:spcPts val="0"/>
              </a:spcAft>
              <a:buNone/>
            </a:pPr>
            <a:endParaRPr sz="1200">
              <a:solidFill>
                <a:srgbClr val="000000"/>
              </a:solidFill>
              <a:latin typeface="Arial"/>
              <a:ea typeface="Arial"/>
              <a:cs typeface="Arial"/>
              <a:sym typeface="Arial"/>
            </a:endParaRPr>
          </a:p>
          <a:p>
            <a:pPr marL="0" lvl="0" indent="0" algn="l" rtl="0">
              <a:lnSpc>
                <a:spcPct val="150000"/>
              </a:lnSpc>
              <a:spcBef>
                <a:spcPts val="0"/>
              </a:spcBef>
              <a:spcAft>
                <a:spcPts val="0"/>
              </a:spcAft>
              <a:buNone/>
            </a:pPr>
            <a:r>
              <a:rPr lang="en" sz="1200" b="1">
                <a:solidFill>
                  <a:srgbClr val="000000"/>
                </a:solidFill>
                <a:latin typeface="Arial"/>
                <a:ea typeface="Arial"/>
                <a:cs typeface="Arial"/>
                <a:sym typeface="Arial"/>
              </a:rPr>
              <a:t>This technique takes text as input and, in the next step, performs tokenization on the input text</a:t>
            </a:r>
            <a:r>
              <a:rPr lang="en" sz="1200">
                <a:solidFill>
                  <a:srgbClr val="000000"/>
                </a:solidFill>
                <a:latin typeface="Arial"/>
                <a:ea typeface="Arial"/>
                <a:cs typeface="Arial"/>
                <a:sym typeface="Arial"/>
              </a:rPr>
              <a:t>. Emotional words are identified in the next step; afterwards, an analysis of the intensity of emotional words is performed.</a:t>
            </a:r>
            <a:endParaRPr sz="1200">
              <a:solidFill>
                <a:srgbClr val="000000"/>
              </a:solidFill>
              <a:latin typeface="Arial"/>
              <a:ea typeface="Arial"/>
              <a:cs typeface="Arial"/>
              <a:sym typeface="Arial"/>
            </a:endParaRPr>
          </a:p>
        </p:txBody>
      </p:sp>
      <p:pic>
        <p:nvPicPr>
          <p:cNvPr id="151" name="Google Shape;151;p16"/>
          <p:cNvPicPr preferRelativeResize="0"/>
          <p:nvPr/>
        </p:nvPicPr>
        <p:blipFill>
          <a:blip r:embed="rId5">
            <a:alphaModFix/>
          </a:blip>
          <a:stretch>
            <a:fillRect/>
          </a:stretch>
        </p:blipFill>
        <p:spPr>
          <a:xfrm>
            <a:off x="6214500" y="456000"/>
            <a:ext cx="2538175" cy="4231500"/>
          </a:xfrm>
          <a:prstGeom prst="rect">
            <a:avLst/>
          </a:prstGeom>
          <a:noFill/>
          <a:ln>
            <a:noFill/>
          </a:ln>
        </p:spPr>
      </p:pic>
      <p:pic>
        <p:nvPicPr>
          <p:cNvPr id="2" name="slide4" descr="slide4">
            <a:hlinkClick r:id="" action="ppaction://media"/>
            <a:extLst>
              <a:ext uri="{FF2B5EF4-FFF2-40B4-BE49-F238E27FC236}">
                <a16:creationId xmlns:a16="http://schemas.microsoft.com/office/drawing/2014/main" id="{F4E22992-BB1A-4A9A-B133-5187A6D352B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973875" y="5101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2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17"/>
          <p:cNvSpPr txBox="1">
            <a:spLocks noGrp="1"/>
          </p:cNvSpPr>
          <p:nvPr>
            <p:ph type="title"/>
          </p:nvPr>
        </p:nvSpPr>
        <p:spPr>
          <a:xfrm>
            <a:off x="819150" y="276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Dataset</a:t>
            </a:r>
            <a:endParaRPr b="1"/>
          </a:p>
        </p:txBody>
      </p:sp>
      <p:sp>
        <p:nvSpPr>
          <p:cNvPr id="157" name="Google Shape;157;p17"/>
          <p:cNvSpPr txBox="1">
            <a:spLocks noGrp="1"/>
          </p:cNvSpPr>
          <p:nvPr>
            <p:ph type="body" idx="1"/>
          </p:nvPr>
        </p:nvSpPr>
        <p:spPr>
          <a:xfrm>
            <a:off x="819150" y="819150"/>
            <a:ext cx="7505700" cy="2448000"/>
          </a:xfrm>
          <a:prstGeom prst="rect">
            <a:avLst/>
          </a:prstGeom>
        </p:spPr>
        <p:txBody>
          <a:bodyPr spcFirstLastPara="1" wrap="square" lIns="91425" tIns="91425" rIns="91425" bIns="91425" anchor="t" anchorCtr="0">
            <a:normAutofit/>
          </a:bodyPr>
          <a:lstStyle/>
          <a:p>
            <a:pPr marL="457200" lvl="0" indent="-304800" algn="l" rtl="0">
              <a:lnSpc>
                <a:spcPct val="100000"/>
              </a:lnSpc>
              <a:spcBef>
                <a:spcPts val="0"/>
              </a:spcBef>
              <a:spcAft>
                <a:spcPts val="0"/>
              </a:spcAft>
              <a:buSzPts val="1200"/>
              <a:buFont typeface="Arial"/>
              <a:buChar char="-"/>
            </a:pPr>
            <a:r>
              <a:rPr lang="en" sz="1200" u="sng">
                <a:solidFill>
                  <a:schemeClr val="accent5"/>
                </a:solidFill>
                <a:latin typeface="Arial"/>
                <a:ea typeface="Arial"/>
                <a:cs typeface="Arial"/>
                <a:sym typeface="Arial"/>
                <a:hlinkClick r:id="rId5">
                  <a:extLst>
                    <a:ext uri="{A12FA001-AC4F-418D-AE19-62706E023703}">
                      <ahyp:hlinkClr xmlns:ahyp="http://schemas.microsoft.com/office/drawing/2018/hyperlinkcolor" val="tx"/>
                    </a:ext>
                  </a:extLst>
                </a:hlinkClick>
              </a:rPr>
              <a:t>https://www.kaggle.com/datasets/pashupatigupta/emotion-detection-from-text</a:t>
            </a:r>
            <a:endParaRPr sz="1200">
              <a:latin typeface="Arial"/>
              <a:ea typeface="Arial"/>
              <a:cs typeface="Arial"/>
              <a:sym typeface="Arial"/>
            </a:endParaRPr>
          </a:p>
          <a:p>
            <a:pPr marL="457200" lvl="0" indent="-304800" algn="l" rtl="0">
              <a:lnSpc>
                <a:spcPct val="100000"/>
              </a:lnSpc>
              <a:spcBef>
                <a:spcPts val="0"/>
              </a:spcBef>
              <a:spcAft>
                <a:spcPts val="0"/>
              </a:spcAft>
              <a:buSzPts val="1200"/>
              <a:buFont typeface="Arial"/>
              <a:buChar char="-"/>
            </a:pPr>
            <a:r>
              <a:rPr lang="en" sz="1200">
                <a:latin typeface="Arial"/>
                <a:ea typeface="Arial"/>
                <a:cs typeface="Arial"/>
                <a:sym typeface="Arial"/>
              </a:rPr>
              <a:t>tweet_emotions.csv</a:t>
            </a:r>
            <a:endParaRPr sz="1200">
              <a:latin typeface="Arial"/>
              <a:ea typeface="Arial"/>
              <a:cs typeface="Arial"/>
              <a:sym typeface="Arial"/>
            </a:endParaRPr>
          </a:p>
          <a:p>
            <a:pPr marL="0" lvl="0" indent="0" algn="l" rtl="0">
              <a:lnSpc>
                <a:spcPct val="100000"/>
              </a:lnSpc>
              <a:spcBef>
                <a:spcPts val="0"/>
              </a:spcBef>
              <a:spcAft>
                <a:spcPts val="0"/>
              </a:spcAft>
              <a:buNone/>
            </a:pPr>
            <a:endParaRPr sz="1200">
              <a:latin typeface="Arial"/>
              <a:ea typeface="Arial"/>
              <a:cs typeface="Arial"/>
              <a:sym typeface="Arial"/>
            </a:endParaRPr>
          </a:p>
        </p:txBody>
      </p:sp>
      <p:pic>
        <p:nvPicPr>
          <p:cNvPr id="158" name="Google Shape;158;p17"/>
          <p:cNvPicPr preferRelativeResize="0"/>
          <p:nvPr/>
        </p:nvPicPr>
        <p:blipFill>
          <a:blip r:embed="rId6">
            <a:alphaModFix/>
          </a:blip>
          <a:stretch>
            <a:fillRect/>
          </a:stretch>
        </p:blipFill>
        <p:spPr>
          <a:xfrm>
            <a:off x="1101700" y="1277125"/>
            <a:ext cx="4186149" cy="2370000"/>
          </a:xfrm>
          <a:prstGeom prst="rect">
            <a:avLst/>
          </a:prstGeom>
          <a:noFill/>
          <a:ln>
            <a:noFill/>
          </a:ln>
        </p:spPr>
      </p:pic>
      <p:pic>
        <p:nvPicPr>
          <p:cNvPr id="159" name="Google Shape;159;p17"/>
          <p:cNvPicPr preferRelativeResize="0"/>
          <p:nvPr/>
        </p:nvPicPr>
        <p:blipFill>
          <a:blip r:embed="rId7">
            <a:alphaModFix/>
          </a:blip>
          <a:stretch>
            <a:fillRect/>
          </a:stretch>
        </p:blipFill>
        <p:spPr>
          <a:xfrm>
            <a:off x="5451625" y="1277125"/>
            <a:ext cx="2701600" cy="2870625"/>
          </a:xfrm>
          <a:prstGeom prst="rect">
            <a:avLst/>
          </a:prstGeom>
          <a:noFill/>
          <a:ln>
            <a:noFill/>
          </a:ln>
        </p:spPr>
      </p:pic>
      <p:pic>
        <p:nvPicPr>
          <p:cNvPr id="160" name="Google Shape;160;p17"/>
          <p:cNvPicPr preferRelativeResize="0"/>
          <p:nvPr/>
        </p:nvPicPr>
        <p:blipFill>
          <a:blip r:embed="rId8">
            <a:alphaModFix/>
          </a:blip>
          <a:stretch>
            <a:fillRect/>
          </a:stretch>
        </p:blipFill>
        <p:spPr>
          <a:xfrm>
            <a:off x="1193100" y="3693050"/>
            <a:ext cx="1243910" cy="704100"/>
          </a:xfrm>
          <a:prstGeom prst="rect">
            <a:avLst/>
          </a:prstGeom>
          <a:noFill/>
          <a:ln>
            <a:noFill/>
          </a:ln>
        </p:spPr>
      </p:pic>
      <p:pic>
        <p:nvPicPr>
          <p:cNvPr id="161" name="Google Shape;161;p17"/>
          <p:cNvPicPr preferRelativeResize="0"/>
          <p:nvPr/>
        </p:nvPicPr>
        <p:blipFill>
          <a:blip r:embed="rId9">
            <a:alphaModFix/>
          </a:blip>
          <a:stretch>
            <a:fillRect/>
          </a:stretch>
        </p:blipFill>
        <p:spPr>
          <a:xfrm>
            <a:off x="7449108" y="219346"/>
            <a:ext cx="704118" cy="704100"/>
          </a:xfrm>
          <a:prstGeom prst="rect">
            <a:avLst/>
          </a:prstGeom>
          <a:noFill/>
          <a:ln>
            <a:noFill/>
          </a:ln>
        </p:spPr>
      </p:pic>
      <p:pic>
        <p:nvPicPr>
          <p:cNvPr id="162" name="Google Shape;162;p17"/>
          <p:cNvPicPr preferRelativeResize="0"/>
          <p:nvPr/>
        </p:nvPicPr>
        <p:blipFill>
          <a:blip r:embed="rId10">
            <a:alphaModFix/>
          </a:blip>
          <a:stretch>
            <a:fillRect/>
          </a:stretch>
        </p:blipFill>
        <p:spPr>
          <a:xfrm>
            <a:off x="8153225" y="244150"/>
            <a:ext cx="654500" cy="654500"/>
          </a:xfrm>
          <a:prstGeom prst="rect">
            <a:avLst/>
          </a:prstGeom>
          <a:noFill/>
          <a:ln>
            <a:noFill/>
          </a:ln>
        </p:spPr>
      </p:pic>
      <p:pic>
        <p:nvPicPr>
          <p:cNvPr id="2" name="Slide 5" descr="Slide 5">
            <a:hlinkClick r:id="" action="ppaction://media"/>
            <a:extLst>
              <a:ext uri="{FF2B5EF4-FFF2-40B4-BE49-F238E27FC236}">
                <a16:creationId xmlns:a16="http://schemas.microsoft.com/office/drawing/2014/main" id="{4009F638-B9F0-45D5-2FCD-6DD68A22AE95}"/>
              </a:ext>
            </a:extLst>
          </p:cNvPr>
          <p:cNvPicPr>
            <a:picLocks noChangeAspect="1"/>
          </p:cNvPicPr>
          <p:nvPr>
            <a:audioFile r:link="rId2"/>
            <p:extLst>
              <p:ext uri="{DAA4B4D4-6D71-4841-9C94-3DE7FCFB9230}">
                <p14:media xmlns:p14="http://schemas.microsoft.com/office/powerpoint/2010/main" r:embed="rId1"/>
              </p:ext>
            </p:extLst>
          </p:nvPr>
        </p:nvPicPr>
        <p:blipFill>
          <a:blip r:embed="rId11"/>
          <a:stretch>
            <a:fillRect/>
          </a:stretch>
        </p:blipFill>
        <p:spPr>
          <a:xfrm>
            <a:off x="7746825" y="391795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69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18"/>
          <p:cNvSpPr txBox="1">
            <a:spLocks noGrp="1"/>
          </p:cNvSpPr>
          <p:nvPr>
            <p:ph type="title"/>
          </p:nvPr>
        </p:nvSpPr>
        <p:spPr>
          <a:xfrm>
            <a:off x="819150" y="2990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Preprocessing</a:t>
            </a:r>
            <a:endParaRPr b="1"/>
          </a:p>
        </p:txBody>
      </p:sp>
      <p:sp>
        <p:nvSpPr>
          <p:cNvPr id="168" name="Google Shape;168;p18"/>
          <p:cNvSpPr txBox="1">
            <a:spLocks noGrp="1"/>
          </p:cNvSpPr>
          <p:nvPr>
            <p:ph type="body" idx="1"/>
          </p:nvPr>
        </p:nvSpPr>
        <p:spPr>
          <a:xfrm>
            <a:off x="819150" y="861000"/>
            <a:ext cx="7505700" cy="1365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200">
                <a:latin typeface="Arial"/>
                <a:ea typeface="Arial"/>
                <a:cs typeface="Arial"/>
                <a:sym typeface="Arial"/>
              </a:rPr>
              <a:t>Sentiments balancing</a:t>
            </a:r>
            <a:endParaRPr sz="1200">
              <a:latin typeface="Arial"/>
              <a:ea typeface="Arial"/>
              <a:cs typeface="Arial"/>
              <a:sym typeface="Arial"/>
            </a:endParaRPr>
          </a:p>
          <a:p>
            <a:pPr marL="457200" lvl="0" indent="-304800" algn="l" rtl="0">
              <a:spcBef>
                <a:spcPts val="1200"/>
              </a:spcBef>
              <a:spcAft>
                <a:spcPts val="0"/>
              </a:spcAft>
              <a:buSzPts val="1200"/>
              <a:buFont typeface="Arial"/>
              <a:buChar char="-"/>
            </a:pPr>
            <a:r>
              <a:rPr lang="en" sz="1200">
                <a:latin typeface="Arial"/>
                <a:ea typeface="Arial"/>
                <a:cs typeface="Arial"/>
                <a:sym typeface="Arial"/>
              </a:rPr>
              <a:t>‘anger’ ⇔ ‘hate’</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‘happiness’ ⇔ ‘fun’</a:t>
            </a:r>
            <a:endParaRPr sz="1200">
              <a:latin typeface="Arial"/>
              <a:ea typeface="Arial"/>
              <a:cs typeface="Arial"/>
              <a:sym typeface="Arial"/>
            </a:endParaRPr>
          </a:p>
          <a:p>
            <a:pPr marL="457200" lvl="0" indent="-304800" algn="l" rtl="0">
              <a:spcBef>
                <a:spcPts val="0"/>
              </a:spcBef>
              <a:spcAft>
                <a:spcPts val="0"/>
              </a:spcAft>
              <a:buClr>
                <a:srgbClr val="212121"/>
              </a:buClr>
              <a:buSzPts val="1200"/>
              <a:buFont typeface="Arial"/>
              <a:buChar char="-"/>
            </a:pPr>
            <a:r>
              <a:rPr lang="en" sz="1200">
                <a:solidFill>
                  <a:srgbClr val="212121"/>
                </a:solidFill>
                <a:highlight>
                  <a:srgbClr val="FFFFFF"/>
                </a:highlight>
                <a:latin typeface="Arial"/>
                <a:ea typeface="Arial"/>
                <a:cs typeface="Arial"/>
                <a:sym typeface="Arial"/>
              </a:rPr>
              <a:t>Remove ‘relief’, ‘empty’, ‘enthusiasm’, and ‘boredom’</a:t>
            </a:r>
            <a:endParaRPr sz="1200">
              <a:solidFill>
                <a:srgbClr val="212121"/>
              </a:solidFill>
              <a:highlight>
                <a:srgbClr val="FFFFFF"/>
              </a:highlight>
              <a:latin typeface="Arial"/>
              <a:ea typeface="Arial"/>
              <a:cs typeface="Arial"/>
              <a:sym typeface="Arial"/>
            </a:endParaRPr>
          </a:p>
          <a:p>
            <a:pPr marL="457200" lvl="0" indent="-304800" algn="l" rtl="0">
              <a:spcBef>
                <a:spcPts val="0"/>
              </a:spcBef>
              <a:spcAft>
                <a:spcPts val="0"/>
              </a:spcAft>
              <a:buClr>
                <a:srgbClr val="212121"/>
              </a:buClr>
              <a:buSzPts val="1200"/>
              <a:buFont typeface="Arial"/>
              <a:buChar char="-"/>
            </a:pPr>
            <a:r>
              <a:rPr lang="en" sz="1200">
                <a:solidFill>
                  <a:srgbClr val="212121"/>
                </a:solidFill>
                <a:highlight>
                  <a:srgbClr val="FFFFFF"/>
                </a:highlight>
                <a:latin typeface="Arial"/>
                <a:ea typeface="Arial"/>
                <a:cs typeface="Arial"/>
                <a:sym typeface="Arial"/>
              </a:rPr>
              <a:t>Cap all sentiments to a randomly selected 3k samples maximum</a:t>
            </a:r>
            <a:endParaRPr sz="1200">
              <a:solidFill>
                <a:srgbClr val="212121"/>
              </a:solidFill>
              <a:highlight>
                <a:srgbClr val="FFFFFF"/>
              </a:highlight>
              <a:latin typeface="Arial"/>
              <a:ea typeface="Arial"/>
              <a:cs typeface="Arial"/>
              <a:sym typeface="Arial"/>
            </a:endParaRPr>
          </a:p>
          <a:p>
            <a:pPr marL="457200" lvl="0" indent="0" algn="l" rtl="0">
              <a:spcBef>
                <a:spcPts val="600"/>
              </a:spcBef>
              <a:spcAft>
                <a:spcPts val="0"/>
              </a:spcAft>
              <a:buNone/>
            </a:pPr>
            <a:endParaRPr sz="1200">
              <a:solidFill>
                <a:srgbClr val="212121"/>
              </a:solidFill>
              <a:highlight>
                <a:srgbClr val="FFFFFF"/>
              </a:highlight>
              <a:latin typeface="Arial"/>
              <a:ea typeface="Arial"/>
              <a:cs typeface="Arial"/>
              <a:sym typeface="Arial"/>
            </a:endParaRPr>
          </a:p>
          <a:p>
            <a:pPr marL="914400" lvl="0" indent="0" algn="l" rtl="0">
              <a:spcBef>
                <a:spcPts val="500"/>
              </a:spcBef>
              <a:spcAft>
                <a:spcPts val="1200"/>
              </a:spcAft>
              <a:buNone/>
            </a:pPr>
            <a:endParaRPr sz="1200">
              <a:latin typeface="Arial"/>
              <a:ea typeface="Arial"/>
              <a:cs typeface="Arial"/>
              <a:sym typeface="Arial"/>
            </a:endParaRPr>
          </a:p>
        </p:txBody>
      </p:sp>
      <p:pic>
        <p:nvPicPr>
          <p:cNvPr id="169" name="Google Shape;169;p18"/>
          <p:cNvPicPr preferRelativeResize="0"/>
          <p:nvPr/>
        </p:nvPicPr>
        <p:blipFill>
          <a:blip r:embed="rId5">
            <a:alphaModFix/>
          </a:blip>
          <a:stretch>
            <a:fillRect/>
          </a:stretch>
        </p:blipFill>
        <p:spPr>
          <a:xfrm>
            <a:off x="549613" y="2167200"/>
            <a:ext cx="3629025" cy="2628900"/>
          </a:xfrm>
          <a:prstGeom prst="rect">
            <a:avLst/>
          </a:prstGeom>
          <a:noFill/>
          <a:ln>
            <a:noFill/>
          </a:ln>
        </p:spPr>
      </p:pic>
      <p:cxnSp>
        <p:nvCxnSpPr>
          <p:cNvPr id="170" name="Google Shape;170;p18"/>
          <p:cNvCxnSpPr>
            <a:endCxn id="171" idx="1"/>
          </p:cNvCxnSpPr>
          <p:nvPr/>
        </p:nvCxnSpPr>
        <p:spPr>
          <a:xfrm rot="10800000" flipH="1">
            <a:off x="4244338" y="3376075"/>
            <a:ext cx="790500" cy="12000"/>
          </a:xfrm>
          <a:prstGeom prst="straightConnector1">
            <a:avLst/>
          </a:prstGeom>
          <a:noFill/>
          <a:ln w="9525" cap="flat" cmpd="sng">
            <a:solidFill>
              <a:schemeClr val="dk2"/>
            </a:solidFill>
            <a:prstDash val="solid"/>
            <a:round/>
            <a:headEnd type="none" w="med" len="med"/>
            <a:tailEnd type="triangle" w="med" len="med"/>
          </a:ln>
        </p:spPr>
      </p:cxnSp>
      <p:pic>
        <p:nvPicPr>
          <p:cNvPr id="172" name="Google Shape;172;p18"/>
          <p:cNvPicPr preferRelativeResize="0"/>
          <p:nvPr/>
        </p:nvPicPr>
        <p:blipFill>
          <a:blip r:embed="rId6">
            <a:alphaModFix/>
          </a:blip>
          <a:stretch>
            <a:fillRect/>
          </a:stretch>
        </p:blipFill>
        <p:spPr>
          <a:xfrm>
            <a:off x="5262113" y="2167200"/>
            <a:ext cx="3629025" cy="2590800"/>
          </a:xfrm>
          <a:prstGeom prst="rect">
            <a:avLst/>
          </a:prstGeom>
          <a:noFill/>
          <a:ln>
            <a:noFill/>
          </a:ln>
        </p:spPr>
      </p:pic>
      <p:pic>
        <p:nvPicPr>
          <p:cNvPr id="2" name="Slide 6" descr="Slide 6">
            <a:hlinkClick r:id="" action="ppaction://media"/>
            <a:extLst>
              <a:ext uri="{FF2B5EF4-FFF2-40B4-BE49-F238E27FC236}">
                <a16:creationId xmlns:a16="http://schemas.microsoft.com/office/drawing/2014/main" id="{B1B01532-3037-D8CB-9A59-DBEE6FAF99D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7918450" y="294900"/>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95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19"/>
          <p:cNvSpPr txBox="1">
            <a:spLocks noGrp="1"/>
          </p:cNvSpPr>
          <p:nvPr>
            <p:ph type="title"/>
          </p:nvPr>
        </p:nvSpPr>
        <p:spPr>
          <a:xfrm>
            <a:off x="819150" y="2990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Preprocessing</a:t>
            </a:r>
            <a:endParaRPr b="1"/>
          </a:p>
        </p:txBody>
      </p:sp>
      <p:sp>
        <p:nvSpPr>
          <p:cNvPr id="178" name="Google Shape;178;p19"/>
          <p:cNvSpPr txBox="1">
            <a:spLocks noGrp="1"/>
          </p:cNvSpPr>
          <p:nvPr>
            <p:ph type="body" idx="1"/>
          </p:nvPr>
        </p:nvSpPr>
        <p:spPr>
          <a:xfrm>
            <a:off x="819150" y="861000"/>
            <a:ext cx="7505700" cy="3773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latin typeface="Arial"/>
                <a:ea typeface="Arial"/>
                <a:cs typeface="Arial"/>
                <a:sym typeface="Arial"/>
              </a:rPr>
              <a:t>Text Parsing</a:t>
            </a:r>
            <a:endParaRPr sz="1200">
              <a:latin typeface="Arial"/>
              <a:ea typeface="Arial"/>
              <a:cs typeface="Arial"/>
              <a:sym typeface="Arial"/>
            </a:endParaRPr>
          </a:p>
          <a:p>
            <a:pPr marL="457200" lvl="0" indent="-304800" algn="l" rtl="0">
              <a:spcBef>
                <a:spcPts val="1200"/>
              </a:spcBef>
              <a:spcAft>
                <a:spcPts val="0"/>
              </a:spcAft>
              <a:buSzPts val="1200"/>
              <a:buFont typeface="Arial"/>
              <a:buChar char="-"/>
            </a:pPr>
            <a:r>
              <a:rPr lang="en" sz="1200">
                <a:latin typeface="Arial"/>
                <a:ea typeface="Arial"/>
                <a:cs typeface="Arial"/>
                <a:sym typeface="Arial"/>
              </a:rPr>
              <a:t>Make every word lower case</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Remove nonsense characters</a:t>
            </a:r>
            <a:endParaRPr sz="1200">
              <a:latin typeface="Arial"/>
              <a:ea typeface="Arial"/>
              <a:cs typeface="Arial"/>
              <a:sym typeface="Arial"/>
            </a:endParaRPr>
          </a:p>
          <a:p>
            <a:pPr marL="914400" lvl="1" indent="-304800" algn="l" rtl="0">
              <a:spcBef>
                <a:spcPts val="0"/>
              </a:spcBef>
              <a:spcAft>
                <a:spcPts val="0"/>
              </a:spcAft>
              <a:buSzPts val="1200"/>
              <a:buFont typeface="Arial"/>
              <a:buChar char="-"/>
            </a:pPr>
            <a:r>
              <a:rPr lang="en" sz="1200">
                <a:latin typeface="Arial"/>
                <a:ea typeface="Arial"/>
                <a:cs typeface="Arial"/>
                <a:sym typeface="Arial"/>
              </a:rPr>
              <a:t>Non-alpha characters: numbers, punctuation, and other random characters</a:t>
            </a:r>
            <a:endParaRPr sz="1200">
              <a:latin typeface="Arial"/>
              <a:ea typeface="Arial"/>
              <a:cs typeface="Arial"/>
              <a:sym typeface="Arial"/>
            </a:endParaRPr>
          </a:p>
          <a:p>
            <a:pPr marL="914400" lvl="1" indent="-304800" algn="l" rtl="0">
              <a:spcBef>
                <a:spcPts val="0"/>
              </a:spcBef>
              <a:spcAft>
                <a:spcPts val="0"/>
              </a:spcAft>
              <a:buSzPts val="1200"/>
              <a:buFont typeface="Arial"/>
              <a:buChar char="-"/>
            </a:pPr>
            <a:r>
              <a:rPr lang="en" sz="1200">
                <a:latin typeface="Arial"/>
                <a:ea typeface="Arial"/>
                <a:cs typeface="Arial"/>
                <a:sym typeface="Arial"/>
              </a:rPr>
              <a:t>Usernames: starts with @</a:t>
            </a:r>
            <a:endParaRPr sz="1200">
              <a:latin typeface="Arial"/>
              <a:ea typeface="Arial"/>
              <a:cs typeface="Arial"/>
              <a:sym typeface="Arial"/>
            </a:endParaRPr>
          </a:p>
          <a:p>
            <a:pPr marL="914400" lvl="1" indent="-304800" algn="l" rtl="0">
              <a:spcBef>
                <a:spcPts val="0"/>
              </a:spcBef>
              <a:spcAft>
                <a:spcPts val="0"/>
              </a:spcAft>
              <a:buSzPts val="1200"/>
              <a:buFont typeface="Arial"/>
              <a:buChar char="-"/>
            </a:pPr>
            <a:r>
              <a:rPr lang="en" sz="1200">
                <a:latin typeface="Arial"/>
                <a:ea typeface="Arial"/>
                <a:cs typeface="Arial"/>
                <a:sym typeface="Arial"/>
              </a:rPr>
              <a:t>Websites: starts with http or www. </a:t>
            </a:r>
            <a:endParaRPr sz="1200">
              <a:latin typeface="Arial"/>
              <a:ea typeface="Arial"/>
              <a:cs typeface="Arial"/>
              <a:sym typeface="Arial"/>
            </a:endParaRPr>
          </a:p>
          <a:p>
            <a:pPr marL="914400" lvl="1" indent="-304800" algn="l" rtl="0">
              <a:spcBef>
                <a:spcPts val="0"/>
              </a:spcBef>
              <a:spcAft>
                <a:spcPts val="0"/>
              </a:spcAft>
              <a:buSzPts val="1200"/>
              <a:buFont typeface="Arial"/>
              <a:buChar char="-"/>
            </a:pPr>
            <a:r>
              <a:rPr lang="en" sz="1200">
                <a:latin typeface="Arial"/>
                <a:ea typeface="Arial"/>
                <a:cs typeface="Arial"/>
                <a:sym typeface="Arial"/>
              </a:rPr>
              <a:t>Stopwords</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Tokenize each comment</a:t>
            </a:r>
            <a:endParaRPr sz="1200">
              <a:latin typeface="Arial"/>
              <a:ea typeface="Arial"/>
              <a:cs typeface="Arial"/>
              <a:sym typeface="Arial"/>
            </a:endParaRPr>
          </a:p>
          <a:p>
            <a:pPr marL="457200" lvl="0" indent="-304800" algn="l" rtl="0">
              <a:spcBef>
                <a:spcPts val="0"/>
              </a:spcBef>
              <a:spcAft>
                <a:spcPts val="0"/>
              </a:spcAft>
              <a:buSzPts val="1200"/>
              <a:buFont typeface="Arial"/>
              <a:buChar char="-"/>
            </a:pPr>
            <a:r>
              <a:rPr lang="en" sz="1200">
                <a:latin typeface="Arial"/>
                <a:ea typeface="Arial"/>
                <a:cs typeface="Arial"/>
                <a:sym typeface="Arial"/>
              </a:rPr>
              <a:t>Example:</a:t>
            </a:r>
            <a:endParaRPr sz="1200">
              <a:latin typeface="Arial"/>
              <a:ea typeface="Arial"/>
              <a:cs typeface="Arial"/>
              <a:sym typeface="Arial"/>
            </a:endParaRPr>
          </a:p>
          <a:p>
            <a:pPr marL="457200" lvl="0" indent="0" algn="l" rtl="0">
              <a:spcBef>
                <a:spcPts val="1200"/>
              </a:spcBef>
              <a:spcAft>
                <a:spcPts val="1200"/>
              </a:spcAft>
              <a:buNone/>
            </a:pPr>
            <a:endParaRPr sz="1200">
              <a:solidFill>
                <a:srgbClr val="212121"/>
              </a:solidFill>
              <a:highlight>
                <a:srgbClr val="FFFFFF"/>
              </a:highlight>
              <a:latin typeface="Arial"/>
              <a:ea typeface="Arial"/>
              <a:cs typeface="Arial"/>
              <a:sym typeface="Arial"/>
            </a:endParaRPr>
          </a:p>
        </p:txBody>
      </p:sp>
      <p:sp>
        <p:nvSpPr>
          <p:cNvPr id="179" name="Google Shape;179;p19"/>
          <p:cNvSpPr/>
          <p:nvPr/>
        </p:nvSpPr>
        <p:spPr>
          <a:xfrm>
            <a:off x="4321275" y="3609375"/>
            <a:ext cx="567000" cy="483000"/>
          </a:xfrm>
          <a:prstGeom prst="rightArrow">
            <a:avLst>
              <a:gd name="adj1" fmla="val 50000"/>
              <a:gd name="adj2" fmla="val 50000"/>
            </a:avLst>
          </a:prstGeom>
          <a:solidFill>
            <a:srgbClr val="6D9EEB"/>
          </a:solidFill>
          <a:ln w="9525"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0" name="Google Shape;180;p19"/>
          <p:cNvPicPr preferRelativeResize="0"/>
          <p:nvPr/>
        </p:nvPicPr>
        <p:blipFill>
          <a:blip r:embed="rId5">
            <a:alphaModFix/>
          </a:blip>
          <a:stretch>
            <a:fillRect/>
          </a:stretch>
        </p:blipFill>
        <p:spPr>
          <a:xfrm>
            <a:off x="7434100" y="238125"/>
            <a:ext cx="1437625" cy="1408875"/>
          </a:xfrm>
          <a:prstGeom prst="rect">
            <a:avLst/>
          </a:prstGeom>
          <a:noFill/>
          <a:ln>
            <a:noFill/>
          </a:ln>
        </p:spPr>
      </p:pic>
      <p:pic>
        <p:nvPicPr>
          <p:cNvPr id="181" name="Google Shape;181;p19"/>
          <p:cNvPicPr preferRelativeResize="0"/>
          <p:nvPr/>
        </p:nvPicPr>
        <p:blipFill>
          <a:blip r:embed="rId6">
            <a:alphaModFix/>
          </a:blip>
          <a:stretch>
            <a:fillRect/>
          </a:stretch>
        </p:blipFill>
        <p:spPr>
          <a:xfrm>
            <a:off x="210025" y="3164505"/>
            <a:ext cx="3982076" cy="1309545"/>
          </a:xfrm>
          <a:prstGeom prst="rect">
            <a:avLst/>
          </a:prstGeom>
          <a:noFill/>
          <a:ln>
            <a:noFill/>
          </a:ln>
        </p:spPr>
      </p:pic>
      <p:pic>
        <p:nvPicPr>
          <p:cNvPr id="182" name="Google Shape;182;p19"/>
          <p:cNvPicPr preferRelativeResize="0"/>
          <p:nvPr/>
        </p:nvPicPr>
        <p:blipFill>
          <a:blip r:embed="rId7">
            <a:alphaModFix/>
          </a:blip>
          <a:stretch>
            <a:fillRect/>
          </a:stretch>
        </p:blipFill>
        <p:spPr>
          <a:xfrm>
            <a:off x="5017440" y="3122025"/>
            <a:ext cx="3854284" cy="1352025"/>
          </a:xfrm>
          <a:prstGeom prst="rect">
            <a:avLst/>
          </a:prstGeom>
          <a:noFill/>
          <a:ln>
            <a:noFill/>
          </a:ln>
        </p:spPr>
      </p:pic>
      <p:pic>
        <p:nvPicPr>
          <p:cNvPr id="2" name="Slide 7" descr="Slide 7">
            <a:hlinkClick r:id="" action="ppaction://media"/>
            <a:extLst>
              <a:ext uri="{FF2B5EF4-FFF2-40B4-BE49-F238E27FC236}">
                <a16:creationId xmlns:a16="http://schemas.microsoft.com/office/drawing/2014/main" id="{74025E45-00CB-618B-4DF2-E702423FAB2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6074425" y="231125"/>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1664"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sp>
        <p:nvSpPr>
          <p:cNvPr id="187" name="Google Shape;187;p20"/>
          <p:cNvSpPr txBox="1">
            <a:spLocks noGrp="1"/>
          </p:cNvSpPr>
          <p:nvPr>
            <p:ph type="title"/>
          </p:nvPr>
        </p:nvSpPr>
        <p:spPr>
          <a:xfrm>
            <a:off x="819150" y="29905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t>Preprocessing</a:t>
            </a:r>
            <a:endParaRPr b="1"/>
          </a:p>
        </p:txBody>
      </p:sp>
      <p:sp>
        <p:nvSpPr>
          <p:cNvPr id="188" name="Google Shape;188;p20"/>
          <p:cNvSpPr txBox="1">
            <a:spLocks noGrp="1"/>
          </p:cNvSpPr>
          <p:nvPr>
            <p:ph type="body" idx="1"/>
          </p:nvPr>
        </p:nvSpPr>
        <p:spPr>
          <a:xfrm>
            <a:off x="819150" y="861000"/>
            <a:ext cx="7505700" cy="3773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200">
                <a:latin typeface="Arial"/>
                <a:ea typeface="Arial"/>
                <a:cs typeface="Arial"/>
                <a:sym typeface="Arial"/>
              </a:rPr>
              <a:t>Counting</a:t>
            </a:r>
            <a:endParaRPr sz="1200">
              <a:latin typeface="Arial"/>
              <a:ea typeface="Arial"/>
              <a:cs typeface="Arial"/>
              <a:sym typeface="Arial"/>
            </a:endParaRPr>
          </a:p>
          <a:p>
            <a:pPr marL="457200" lvl="0" indent="-304800" algn="l" rtl="0">
              <a:spcBef>
                <a:spcPts val="1200"/>
              </a:spcBef>
              <a:spcAft>
                <a:spcPts val="0"/>
              </a:spcAft>
              <a:buSzPts val="1200"/>
              <a:buFont typeface="Arial"/>
              <a:buChar char="-"/>
            </a:pPr>
            <a:r>
              <a:rPr lang="en" sz="1200">
                <a:solidFill>
                  <a:srgbClr val="212121"/>
                </a:solidFill>
                <a:highlight>
                  <a:srgbClr val="FFFFFF"/>
                </a:highlight>
                <a:latin typeface="Arial"/>
                <a:ea typeface="Arial"/>
                <a:cs typeface="Arial"/>
                <a:sym typeface="Arial"/>
              </a:rPr>
              <a:t>Count up the number of instances of each word for each sentiment </a:t>
            </a:r>
            <a:endParaRPr sz="1200">
              <a:solidFill>
                <a:srgbClr val="212121"/>
              </a:solidFill>
              <a:highlight>
                <a:srgbClr val="FFFFFF"/>
              </a:highlight>
              <a:latin typeface="Arial"/>
              <a:ea typeface="Arial"/>
              <a:cs typeface="Arial"/>
              <a:sym typeface="Arial"/>
            </a:endParaRPr>
          </a:p>
          <a:p>
            <a:pPr marL="457200" lvl="0" indent="0" algn="l" rtl="0">
              <a:spcBef>
                <a:spcPts val="1200"/>
              </a:spcBef>
              <a:spcAft>
                <a:spcPts val="1200"/>
              </a:spcAft>
              <a:buNone/>
            </a:pPr>
            <a:endParaRPr sz="1200">
              <a:solidFill>
                <a:srgbClr val="212121"/>
              </a:solidFill>
              <a:highlight>
                <a:srgbClr val="FFFFFF"/>
              </a:highlight>
              <a:latin typeface="Arial"/>
              <a:ea typeface="Arial"/>
              <a:cs typeface="Arial"/>
              <a:sym typeface="Arial"/>
            </a:endParaRPr>
          </a:p>
        </p:txBody>
      </p:sp>
      <p:pic>
        <p:nvPicPr>
          <p:cNvPr id="189" name="Google Shape;189;p20"/>
          <p:cNvPicPr preferRelativeResize="0"/>
          <p:nvPr/>
        </p:nvPicPr>
        <p:blipFill>
          <a:blip r:embed="rId5">
            <a:alphaModFix/>
          </a:blip>
          <a:stretch>
            <a:fillRect/>
          </a:stretch>
        </p:blipFill>
        <p:spPr>
          <a:xfrm>
            <a:off x="1066988" y="1767363"/>
            <a:ext cx="4829175" cy="2867025"/>
          </a:xfrm>
          <a:prstGeom prst="rect">
            <a:avLst/>
          </a:prstGeom>
          <a:noFill/>
          <a:ln>
            <a:noFill/>
          </a:ln>
        </p:spPr>
      </p:pic>
      <p:pic>
        <p:nvPicPr>
          <p:cNvPr id="190" name="Google Shape;190;p20"/>
          <p:cNvPicPr preferRelativeResize="0"/>
          <p:nvPr/>
        </p:nvPicPr>
        <p:blipFill>
          <a:blip r:embed="rId6">
            <a:alphaModFix/>
          </a:blip>
          <a:stretch>
            <a:fillRect/>
          </a:stretch>
        </p:blipFill>
        <p:spPr>
          <a:xfrm>
            <a:off x="6168875" y="372301"/>
            <a:ext cx="2651650" cy="4398900"/>
          </a:xfrm>
          <a:prstGeom prst="rect">
            <a:avLst/>
          </a:prstGeom>
          <a:noFill/>
          <a:ln>
            <a:noFill/>
          </a:ln>
        </p:spPr>
      </p:pic>
      <p:pic>
        <p:nvPicPr>
          <p:cNvPr id="2" name="Slide 8" descr="Slide 8">
            <a:hlinkClick r:id="" action="ppaction://media"/>
            <a:extLst>
              <a:ext uri="{FF2B5EF4-FFF2-40B4-BE49-F238E27FC236}">
                <a16:creationId xmlns:a16="http://schemas.microsoft.com/office/drawing/2014/main" id="{80A70041-DD77-56E3-29A5-4FD0E91F6E48}"/>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572000" y="267188"/>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33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21"/>
          <p:cNvSpPr txBox="1">
            <a:spLocks noGrp="1"/>
          </p:cNvSpPr>
          <p:nvPr>
            <p:ph type="title"/>
          </p:nvPr>
        </p:nvSpPr>
        <p:spPr>
          <a:xfrm>
            <a:off x="819150" y="623600"/>
            <a:ext cx="7505700" cy="954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2700" b="1"/>
              <a:t>Naive Bayes’ Classifier</a:t>
            </a:r>
            <a:endParaRPr sz="2700" b="1"/>
          </a:p>
        </p:txBody>
      </p:sp>
      <p:sp>
        <p:nvSpPr>
          <p:cNvPr id="196" name="Google Shape;196;p21"/>
          <p:cNvSpPr txBox="1">
            <a:spLocks noGrp="1"/>
          </p:cNvSpPr>
          <p:nvPr>
            <p:ph type="body" idx="1"/>
          </p:nvPr>
        </p:nvSpPr>
        <p:spPr>
          <a:xfrm>
            <a:off x="819150" y="1409173"/>
            <a:ext cx="7505700" cy="3493500"/>
          </a:xfrm>
          <a:prstGeom prst="rect">
            <a:avLst/>
          </a:prstGeom>
        </p:spPr>
        <p:txBody>
          <a:bodyPr spcFirstLastPara="1" wrap="square" lIns="91425" tIns="91425" rIns="91425" bIns="91425" anchor="t" anchorCtr="0">
            <a:normAutofit/>
          </a:bodyPr>
          <a:lstStyle/>
          <a:p>
            <a:pPr marL="0" lvl="0" indent="0" algn="l" rtl="0">
              <a:lnSpc>
                <a:spcPct val="150000"/>
              </a:lnSpc>
              <a:spcBef>
                <a:spcPts val="1300"/>
              </a:spcBef>
              <a:spcAft>
                <a:spcPts val="0"/>
              </a:spcAft>
              <a:buNone/>
            </a:pPr>
            <a:r>
              <a:rPr lang="en" sz="1200" dirty="0">
                <a:solidFill>
                  <a:srgbClr val="292929"/>
                </a:solidFill>
                <a:highlight>
                  <a:srgbClr val="FFFFFF"/>
                </a:highlight>
                <a:latin typeface="Arial" panose="020B0604020202020204" pitchFamily="34" charset="0"/>
                <a:ea typeface="Arial"/>
                <a:cs typeface="Arial" panose="020B0604020202020204" pitchFamily="34" charset="0"/>
                <a:sym typeface="Arial"/>
              </a:rPr>
              <a:t>A Naive Bayes classifier is a probabilistic machine learning model which is used for classification.            This classifier is based on the Bayes theorem.</a:t>
            </a:r>
          </a:p>
          <a:p>
            <a:pPr marL="0" lvl="0" indent="0">
              <a:lnSpc>
                <a:spcPct val="150000"/>
              </a:lnSpc>
              <a:spcBef>
                <a:spcPts val="1300"/>
              </a:spcBef>
              <a:buNone/>
            </a:pPr>
            <a:r>
              <a:rPr lang="en-US" sz="1200" dirty="0">
                <a:latin typeface="Arial" panose="020B0604020202020204" pitchFamily="34" charset="0"/>
                <a:cs typeface="Arial" panose="020B0604020202020204" pitchFamily="34" charset="0"/>
              </a:rPr>
              <a:t>The Multinomial Naive Bayes algorithm is </a:t>
            </a:r>
            <a:r>
              <a:rPr lang="en-US" sz="1200" b="1" dirty="0">
                <a:latin typeface="Arial" panose="020B0604020202020204" pitchFamily="34" charset="0"/>
                <a:cs typeface="Arial" panose="020B0604020202020204" pitchFamily="34" charset="0"/>
              </a:rPr>
              <a:t>a Bayesian learning approach popular in Natural Language Processing (NLP)</a:t>
            </a:r>
            <a:r>
              <a:rPr lang="en-US" sz="1200" dirty="0">
                <a:latin typeface="Arial" panose="020B0604020202020204" pitchFamily="34" charset="0"/>
                <a:cs typeface="Arial" panose="020B0604020202020204" pitchFamily="34" charset="0"/>
              </a:rPr>
              <a:t>. The program guesses the tag of a text, such as an email or a newspaper story, using the Bayes theorem. It calculates each tag's likelihood for a given sample and outputs the tag with the greatest chance.</a:t>
            </a:r>
          </a:p>
        </p:txBody>
      </p:sp>
      <p:pic>
        <p:nvPicPr>
          <p:cNvPr id="2050" name="Picture 2" descr="Multinomial Naive Bayes Classifier Algorithm">
            <a:extLst>
              <a:ext uri="{FF2B5EF4-FFF2-40B4-BE49-F238E27FC236}">
                <a16:creationId xmlns:a16="http://schemas.microsoft.com/office/drawing/2014/main" id="{A06A378E-654E-6013-3C28-74921D8EDEF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196691" y="240826"/>
            <a:ext cx="3707752" cy="133737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Beginners Guide to Naive Bayes Algorithm in Python">
            <a:extLst>
              <a:ext uri="{FF2B5EF4-FFF2-40B4-BE49-F238E27FC236}">
                <a16:creationId xmlns:a16="http://schemas.microsoft.com/office/drawing/2014/main" id="{FAD648F0-15B3-25BA-6E8D-DC3734CF4B5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286000" y="3242941"/>
            <a:ext cx="4572000" cy="1659732"/>
          </a:xfrm>
          <a:prstGeom prst="rect">
            <a:avLst/>
          </a:prstGeom>
          <a:noFill/>
          <a:extLst>
            <a:ext uri="{909E8E84-426E-40DD-AFC4-6F175D3DCCD1}">
              <a14:hiddenFill xmlns:a14="http://schemas.microsoft.com/office/drawing/2010/main">
                <a:solidFill>
                  <a:srgbClr val="FFFFFF"/>
                </a:solidFill>
              </a14:hiddenFill>
            </a:ext>
          </a:extLst>
        </p:spPr>
      </p:pic>
      <p:pic>
        <p:nvPicPr>
          <p:cNvPr id="2" name="Audio Recording Aug 26, 2022 at 4:03:33 PM" descr="Audio Recording Aug 26, 2022 at 4:03:33 PM">
            <a:hlinkClick r:id="" action="ppaction://media"/>
            <a:extLst>
              <a:ext uri="{FF2B5EF4-FFF2-40B4-BE49-F238E27FC236}">
                <a16:creationId xmlns:a16="http://schemas.microsoft.com/office/drawing/2014/main" id="{F29EFBEA-D5B3-37D5-4EC0-B5F2263616C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4790291" y="503112"/>
            <a:ext cx="812800" cy="8128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912"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hift">
  <a:themeElements>
    <a:clrScheme name="Shift">
      <a:dk1>
        <a:srgbClr val="FFFFFF"/>
      </a:dk1>
      <a:lt1>
        <a:srgbClr val="AF7B51"/>
      </a:lt1>
      <a:dk2>
        <a:srgbClr val="233A44"/>
      </a:dk2>
      <a:lt2>
        <a:srgbClr val="D9D9D9"/>
      </a:lt2>
      <a:accent1>
        <a:srgbClr val="00796B"/>
      </a:accent1>
      <a:accent2>
        <a:srgbClr val="D9563F"/>
      </a:accent2>
      <a:accent3>
        <a:srgbClr val="C4A15A"/>
      </a:accent3>
      <a:accent4>
        <a:srgbClr val="14F597"/>
      </a:accent4>
      <a:accent5>
        <a:srgbClr val="3D4594"/>
      </a:accent5>
      <a:accent6>
        <a:srgbClr val="163EF5"/>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1323</Words>
  <Application>Microsoft Macintosh PowerPoint</Application>
  <PresentationFormat>On-screen Show (16:9)</PresentationFormat>
  <Paragraphs>96</Paragraphs>
  <Slides>18</Slides>
  <Notes>17</Notes>
  <HiddenSlides>0</HiddenSlides>
  <MMClips>18</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18</vt:i4>
      </vt:variant>
    </vt:vector>
  </HeadingPairs>
  <TitlesOfParts>
    <vt:vector size="22" baseType="lpstr">
      <vt:lpstr>Arial</vt:lpstr>
      <vt:lpstr>Nunito</vt:lpstr>
      <vt:lpstr>Calibri</vt:lpstr>
      <vt:lpstr>Shift</vt:lpstr>
      <vt:lpstr>Term Project Presentation Sentiment Analysis Emotion Detection from Text https://www.kaggle.com/datasets/pashupatigupta/emotion-detection-from-text </vt:lpstr>
      <vt:lpstr>Introduction</vt:lpstr>
      <vt:lpstr>Context, Content, Inspiration</vt:lpstr>
      <vt:lpstr>Keyword Based</vt:lpstr>
      <vt:lpstr>Dataset</vt:lpstr>
      <vt:lpstr>Preprocessing</vt:lpstr>
      <vt:lpstr>Preprocessing</vt:lpstr>
      <vt:lpstr>Preprocessing</vt:lpstr>
      <vt:lpstr>Naive Bayes’ Classifier</vt:lpstr>
      <vt:lpstr>Naive Bayes’ Classifier </vt:lpstr>
      <vt:lpstr>Logistic Regression Classifier </vt:lpstr>
      <vt:lpstr>Logistic Regression Classifier </vt:lpstr>
      <vt:lpstr>Naive Bayes’ vs. Logistic Regression</vt:lpstr>
      <vt:lpstr>Textblob</vt:lpstr>
      <vt:lpstr>EDAs</vt:lpstr>
      <vt:lpstr>PowerPoint Presentation</vt:lpstr>
      <vt:lpstr>Conclusion</vt:lpstr>
      <vt:lpstr>Team Members Work Distribution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Term Project Presentation Sentiment Analysis Emotion Detection from Text https://www.kaggle.com/datasets/pashupatigupta/emotion-detection-from-text </dc:title>
  <cp:lastModifiedBy>Raut,Mangesh</cp:lastModifiedBy>
  <cp:revision>1</cp:revision>
  <dcterms:modified xsi:type="dcterms:W3CDTF">2022-08-26T20:47:43Z</dcterms:modified>
</cp:coreProperties>
</file>